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76"/>
  </p:notesMasterIdLst>
  <p:sldIdLst>
    <p:sldId id="335" r:id="rId5"/>
    <p:sldId id="492" r:id="rId6"/>
    <p:sldId id="591" r:id="rId7"/>
    <p:sldId id="592" r:id="rId8"/>
    <p:sldId id="593" r:id="rId9"/>
    <p:sldId id="594" r:id="rId10"/>
    <p:sldId id="595" r:id="rId11"/>
    <p:sldId id="596" r:id="rId12"/>
    <p:sldId id="597" r:id="rId13"/>
    <p:sldId id="265" r:id="rId14"/>
    <p:sldId id="501" r:id="rId15"/>
    <p:sldId id="589" r:id="rId16"/>
    <p:sldId id="598" r:id="rId17"/>
    <p:sldId id="544" r:id="rId18"/>
    <p:sldId id="587" r:id="rId19"/>
    <p:sldId id="495" r:id="rId20"/>
    <p:sldId id="499" r:id="rId21"/>
    <p:sldId id="493" r:id="rId22"/>
    <p:sldId id="500" r:id="rId23"/>
    <p:sldId id="494" r:id="rId24"/>
    <p:sldId id="503" r:id="rId25"/>
    <p:sldId id="600" r:id="rId26"/>
    <p:sldId id="604" r:id="rId27"/>
    <p:sldId id="608" r:id="rId28"/>
    <p:sldId id="609" r:id="rId29"/>
    <p:sldId id="504" r:id="rId30"/>
    <p:sldId id="599" r:id="rId31"/>
    <p:sldId id="414" r:id="rId32"/>
    <p:sldId id="392" r:id="rId33"/>
    <p:sldId id="506" r:id="rId34"/>
    <p:sldId id="546" r:id="rId35"/>
    <p:sldId id="505" r:id="rId36"/>
    <p:sldId id="515" r:id="rId37"/>
    <p:sldId id="520" r:id="rId38"/>
    <p:sldId id="517" r:id="rId39"/>
    <p:sldId id="518" r:id="rId40"/>
    <p:sldId id="519" r:id="rId41"/>
    <p:sldId id="516" r:id="rId42"/>
    <p:sldId id="545" r:id="rId43"/>
    <p:sldId id="452" r:id="rId44"/>
    <p:sldId id="547" r:id="rId45"/>
    <p:sldId id="521" r:id="rId46"/>
    <p:sldId id="559" r:id="rId47"/>
    <p:sldId id="560" r:id="rId48"/>
    <p:sldId id="561" r:id="rId49"/>
    <p:sldId id="570" r:id="rId50"/>
    <p:sldId id="571" r:id="rId51"/>
    <p:sldId id="585" r:id="rId52"/>
    <p:sldId id="532" r:id="rId53"/>
    <p:sldId id="533" r:id="rId54"/>
    <p:sldId id="572" r:id="rId55"/>
    <p:sldId id="574" r:id="rId56"/>
    <p:sldId id="582" r:id="rId57"/>
    <p:sldId id="586" r:id="rId58"/>
    <p:sldId id="575" r:id="rId59"/>
    <p:sldId id="576" r:id="rId60"/>
    <p:sldId id="577" r:id="rId61"/>
    <p:sldId id="578" r:id="rId62"/>
    <p:sldId id="588" r:id="rId63"/>
    <p:sldId id="580" r:id="rId64"/>
    <p:sldId id="584" r:id="rId65"/>
    <p:sldId id="610" r:id="rId66"/>
    <p:sldId id="528" r:id="rId67"/>
    <p:sldId id="614" r:id="rId68"/>
    <p:sldId id="529" r:id="rId69"/>
    <p:sldId id="568" r:id="rId70"/>
    <p:sldId id="569" r:id="rId71"/>
    <p:sldId id="611" r:id="rId72"/>
    <p:sldId id="612" r:id="rId73"/>
    <p:sldId id="613" r:id="rId74"/>
    <p:sldId id="32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Steele" initials="MDS" lastIdx="5" clrIdx="0"/>
  <p:cmAuthor id="1" name="Diane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8CFC8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41" autoAdjust="0"/>
    <p:restoredTop sz="94737" autoAdjust="0"/>
  </p:normalViewPr>
  <p:slideViewPr>
    <p:cSldViewPr>
      <p:cViewPr>
        <p:scale>
          <a:sx n="60" d="100"/>
          <a:sy n="60" d="100"/>
        </p:scale>
        <p:origin x="1562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375"/>
    </p:cViewPr>
  </p:sorterViewPr>
  <p:notesViewPr>
    <p:cSldViewPr>
      <p:cViewPr varScale="1">
        <p:scale>
          <a:sx n="50" d="100"/>
          <a:sy n="50" d="100"/>
        </p:scale>
        <p:origin x="-222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CBCC0-7733-4630-9EFC-4C2379CA0D45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3D4FF-E05D-4FF6-AAEF-7C97D601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0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6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3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Turn and talk,  what does the graphic communicate about the nature of the  5 strands</a:t>
            </a:r>
          </a:p>
        </p:txBody>
      </p:sp>
    </p:spTree>
    <p:extLst>
      <p:ext uri="{BB962C8B-B14F-4D97-AF65-F5344CB8AC3E}">
        <p14:creationId xmlns:p14="http://schemas.microsoft.com/office/powerpoint/2010/main" val="2981955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hape 251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  <p:sp>
        <p:nvSpPr>
          <p:cNvPr id="159747" name="Shape 252"/>
          <p:cNvSpPr>
            <a:spLocks noGrp="1"/>
          </p:cNvSpPr>
          <p:nvPr>
            <p:ph type="body" idx="1"/>
          </p:nvPr>
        </p:nvSpPr>
        <p:spPr>
          <a:xfrm>
            <a:off x="913805" y="4343704"/>
            <a:ext cx="5030391" cy="371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691" bIns="45691">
            <a:spAutoFit/>
          </a:bodyPr>
          <a:lstStyle/>
          <a:p>
            <a:pPr marL="285282" indent="-285282">
              <a:spcBef>
                <a:spcPct val="0"/>
              </a:spcBef>
              <a:buSzPct val="25000"/>
              <a:buFontTx/>
              <a:buChar char="•"/>
            </a:pPr>
            <a:endParaRPr lang="en-US" sz="1800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59748" name="Shape 253"/>
          <p:cNvSpPr>
            <a:spLocks noGrp="1"/>
          </p:cNvSpPr>
          <p:nvPr>
            <p:ph type="sldNum" sz="quarter" idx="5"/>
          </p:nvPr>
        </p:nvSpPr>
        <p:spPr>
          <a:xfrm>
            <a:off x="3885904" y="8861274"/>
            <a:ext cx="2972097" cy="2827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691" bIns="45691">
            <a:spAutoFit/>
          </a:bodyPr>
          <a:lstStyle>
            <a:lvl1pPr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02693" indent="-270267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81067" indent="-216214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13494" indent="-216214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45922" indent="-216214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78348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10776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43202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75629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buSzPct val="25000"/>
            </a:pPr>
            <a:r>
              <a:rPr lang="en-US" sz="12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099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hape 251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  <p:sp>
        <p:nvSpPr>
          <p:cNvPr id="159747" name="Shape 252"/>
          <p:cNvSpPr>
            <a:spLocks noGrp="1"/>
          </p:cNvSpPr>
          <p:nvPr>
            <p:ph type="body" idx="1"/>
          </p:nvPr>
        </p:nvSpPr>
        <p:spPr>
          <a:xfrm>
            <a:off x="913805" y="4343704"/>
            <a:ext cx="5030391" cy="371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691" bIns="45691">
            <a:spAutoFit/>
          </a:bodyPr>
          <a:lstStyle/>
          <a:p>
            <a:pPr marL="285282" indent="-285282">
              <a:spcBef>
                <a:spcPct val="0"/>
              </a:spcBef>
              <a:buSzPct val="25000"/>
              <a:buFontTx/>
              <a:buChar char="•"/>
            </a:pPr>
            <a:endParaRPr lang="en-US" sz="1800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59748" name="Shape 253"/>
          <p:cNvSpPr>
            <a:spLocks noGrp="1"/>
          </p:cNvSpPr>
          <p:nvPr>
            <p:ph type="sldNum" sz="quarter" idx="5"/>
          </p:nvPr>
        </p:nvSpPr>
        <p:spPr>
          <a:xfrm>
            <a:off x="3885904" y="8861274"/>
            <a:ext cx="2972097" cy="2827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691" bIns="45691">
            <a:spAutoFit/>
          </a:bodyPr>
          <a:lstStyle>
            <a:lvl1pPr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02693" indent="-270267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81067" indent="-216214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13494" indent="-216214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45922" indent="-216214" defTabSz="914403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78348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10776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43202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75629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buSzPct val="25000"/>
            </a:pPr>
            <a:r>
              <a:rPr lang="en-US" sz="12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08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sure to refer to the first group of fractions as Unit Fractions.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207B44-2C2C-9D48-92BD-10B941747F7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sure to refer to the first group of fractions as Unit Fractions.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207B44-2C2C-9D48-92BD-10B941747F7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11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480" indent="-2824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9970" indent="-22599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1958" indent="-22599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946" indent="-22599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5934" indent="-22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7921" indent="-22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909" indent="-22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1897" indent="-22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99393E8-A84C-43D4-B4C3-22E8889DDA29}" type="slidenum">
              <a:rPr lang="en-US" altLang="en-US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Notes Placeholder 4"/>
          <p:cNvSpPr>
            <a:spLocks noGrp="1"/>
          </p:cNvSpPr>
          <p:nvPr/>
        </p:nvSpPr>
        <p:spPr bwMode="auto">
          <a:xfrm>
            <a:off x="686114" y="4344108"/>
            <a:ext cx="5485773" cy="411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259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99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2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C9AC-30C4-194D-9A9F-B49B969FE0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95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19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03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33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33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Verdana"/>
                <a:cs typeface="Verdana"/>
              </a:rPr>
              <a:t>2 minutes to turn and talk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Same</a:t>
            </a:r>
          </a:p>
          <a:p>
            <a:r>
              <a:rPr lang="en-US" sz="1400" dirty="0">
                <a:latin typeface="Verdana"/>
                <a:cs typeface="Verdana"/>
              </a:rPr>
              <a:t>Content</a:t>
            </a:r>
          </a:p>
          <a:p>
            <a:r>
              <a:rPr lang="en-US" sz="1400" dirty="0">
                <a:latin typeface="Verdana"/>
                <a:cs typeface="Verdana"/>
              </a:rPr>
              <a:t>Both could be solved using cross multiplication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Different</a:t>
            </a:r>
          </a:p>
          <a:p>
            <a:r>
              <a:rPr lang="en-US" sz="1400" dirty="0">
                <a:latin typeface="Verdana"/>
                <a:cs typeface="Verdana"/>
              </a:rPr>
              <a:t>Multiple ways to enter Candy Jar – picture, build model, make table</a:t>
            </a:r>
          </a:p>
          <a:p>
            <a:r>
              <a:rPr lang="en-US" sz="1400" dirty="0">
                <a:latin typeface="Verdana"/>
                <a:cs typeface="Verdana"/>
              </a:rPr>
              <a:t>Multiple ways to solve  CJ – scale factor, scaling up, unit rate</a:t>
            </a:r>
          </a:p>
          <a:p>
            <a:r>
              <a:rPr lang="en-US" sz="1400" dirty="0">
                <a:latin typeface="Verdana"/>
                <a:cs typeface="Verdana"/>
              </a:rPr>
              <a:t>No implied way of solving CJ</a:t>
            </a:r>
          </a:p>
          <a:p>
            <a:r>
              <a:rPr lang="en-US" sz="1400" dirty="0">
                <a:latin typeface="Verdana"/>
                <a:cs typeface="Verdana"/>
              </a:rPr>
              <a:t>Where the task could be used – beginning of a unit vs practicing a procedure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endParaRPr lang="en-US" sz="1400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CJ has the potential to promote problem solving.  The context also helps students in making sense of what the numbers they come up with actually mean.</a:t>
            </a:r>
          </a:p>
          <a:p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C9AC-30C4-194D-9A9F-B49B969FE0A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6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D8D76-419E-4C98-A1C1-3B9EF600A5C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52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2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2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6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D8D76-419E-4C98-A1C1-3B9EF600A5C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59ABD0-785B-4AE2-B9B9-F626E2C0B14F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7118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 about 1 minute.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EDEC6-70C5-4004-AADC-86C486AFCA5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51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6076 (1.037)</a:t>
            </a:r>
            <a:r>
              <a:rPr lang="en-US" sz="2400" baseline="30000" dirty="0" smtClean="0"/>
              <a:t>t</a:t>
            </a:r>
          </a:p>
          <a:p>
            <a:endParaRPr lang="en-US" sz="2400" baseline="30000" dirty="0" smtClean="0"/>
          </a:p>
          <a:p>
            <a:r>
              <a:rPr lang="en-US" sz="2400" dirty="0" smtClean="0"/>
              <a:t>21,671</a:t>
            </a:r>
          </a:p>
          <a:p>
            <a:endParaRPr lang="en-US" sz="2400" dirty="0"/>
          </a:p>
          <a:p>
            <a:r>
              <a:rPr lang="en-US" sz="2400" dirty="0" smtClean="0"/>
              <a:t>Algebra 2</a:t>
            </a:r>
          </a:p>
          <a:p>
            <a:r>
              <a:rPr lang="en-US" sz="2400" dirty="0" smtClean="0"/>
              <a:t>Holt, Rinehart and Winston, 2004</a:t>
            </a:r>
          </a:p>
          <a:p>
            <a:r>
              <a:rPr lang="en-US" sz="2400" dirty="0" smtClean="0"/>
              <a:t>Page 415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46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02675" indent="-270260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81038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13454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45870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7828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10702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4311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75533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59E00F5-B7C2-4F21-95AB-5F718F46E05A}" type="slidenum">
              <a:rPr lang="en-US">
                <a:latin typeface="Arial" pitchFamily="34" charset="0"/>
              </a:rPr>
              <a:pPr/>
              <a:t>56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35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02675" indent="-270260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81038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13454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45870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7828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10702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4311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75533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61565B3-4071-4630-A846-1DA40C2C74B5}" type="slidenum">
              <a:rPr lang="en-US">
                <a:latin typeface="Arial" pitchFamily="34" charset="0"/>
              </a:rPr>
              <a:pPr/>
              <a:t>57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34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CF3A1-EBB8-450B-B11C-6C64F59B7B4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07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CF3A1-EBB8-450B-B11C-6C64F59B7B4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55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02675" indent="-270260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81038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13454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45870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7828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10702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4311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75533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59E00F5-B7C2-4F21-95AB-5F718F46E05A}" type="slidenum">
              <a:rPr lang="en-US">
                <a:latin typeface="Arial" pitchFamily="34" charset="0"/>
              </a:rPr>
              <a:pPr/>
              <a:t>60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940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02675" indent="-270260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81038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13454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45870" indent="-216208" defTabSz="914379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7828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10702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43116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75533" indent="-216208" defTabSz="91437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59E00F5-B7C2-4F21-95AB-5F718F46E05A}" type="slidenum">
              <a:rPr lang="en-US">
                <a:latin typeface="Arial" pitchFamily="34" charset="0"/>
              </a:rPr>
              <a:pPr/>
              <a:t>61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473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D8D76-419E-4C98-A1C1-3B9EF600A5C2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05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8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59ABD0-785B-4AE2-B9B9-F626E2C0B14F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80263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26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430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472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835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2EB-4FAA-490E-8F2D-179336FF04BD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44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59ABD0-785B-4AE2-B9B9-F626E2C0B14F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4285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59ABD0-785B-4AE2-B9B9-F626E2C0B14F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811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59ABD0-785B-4AE2-B9B9-F626E2C0B14F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367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59ABD0-785B-4AE2-B9B9-F626E2C0B14F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50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59ABD0-785B-4AE2-B9B9-F626E2C0B14F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352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10000"/>
            <a:ext cx="6629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9" name="Picture 8" descr="14861 principles to action cover bar 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0" name="Picture 9" descr="14861 principles to action cover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10" descr="NCTM_R_LogoandName4C_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65" y="6025416"/>
            <a:ext cx="2673270" cy="6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0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6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0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023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16038" y="1589088"/>
            <a:ext cx="3722687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91125" y="1589088"/>
            <a:ext cx="3724275" cy="4522787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455769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023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16038" y="1589088"/>
            <a:ext cx="7599362" cy="45227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7870-F6B5-4AE6-A6EA-AAC97B35D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8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14861 principles to action cover.ai"/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9143999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0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14861 principles to action cover.ai"/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9143999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4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3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6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5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kern="0" baseline="0"/>
            </a:lvl1pPr>
            <a:lvl2pPr>
              <a:defRPr kern="0" baseline="0"/>
            </a:lvl2pPr>
            <a:lvl3pPr>
              <a:defRPr kern="0" baseline="0"/>
            </a:lvl3pPr>
            <a:lvl4pPr>
              <a:defRPr kern="0" baseline="0"/>
            </a:lvl4pPr>
            <a:lvl5pPr>
              <a:defRPr kern="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10" name="Picture 9" descr="14861 principles to action cover bar 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1" name="Picture 10" descr="14861 principles to action cover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Picture 11" descr="NCTM_R_LogoandName4C_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88" y="6126163"/>
            <a:ext cx="2673270" cy="6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5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9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1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4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6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8EC-0129-0E43-B6CC-EDCC1F71DBF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0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32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7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65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85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3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9" name="Picture 8" descr="14861 principles to action cover bar 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0" name="Picture 9" descr="14861 principles to action cover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4406900"/>
            <a:ext cx="7275513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2906713"/>
            <a:ext cx="7275513" cy="14366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NCTM_R_LogoandName4C_L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30" y="6050694"/>
            <a:ext cx="2673270" cy="6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9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00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31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00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28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29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62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3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8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74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9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10" name="Picture 9" descr="14861 principles to action cover bar 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1" name="Picture 10" descr="14861 principles to action cover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772" y="274638"/>
            <a:ext cx="73940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4152" y="1600200"/>
            <a:ext cx="34526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NCTM_R_LogoandName4C_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88" y="6126163"/>
            <a:ext cx="2673270" cy="6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6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89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1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65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08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17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11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5BF-06EA-A34D-9A16-23DFC0E56203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0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4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7BB-8EEA-4683-ACCF-F73E588969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6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731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557BB-8EEA-4683-ACCF-F73E588969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31B2-AB1E-443E-A650-3A2E40CEB44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9" name="Picture 8" descr="14861 principles to action cover bar 1.jp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0" name="Picture 9" descr="14861 principles to action cover.psd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10" descr="NCTM_R_LogoandName4C_L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30" y="6050694"/>
            <a:ext cx="2673270" cy="6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9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9" r:id="rId12"/>
    <p:sldLayoutId id="2147483710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2060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rgbClr val="0020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0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0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0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0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98EC-0129-0E43-B6CC-EDCC1F71DBF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6D326-75DE-3D4E-A732-5F3E38B364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14861 principles to action cover.ai"/>
          <p:cNvPicPr>
            <a:picLocks noChangeAspect="1"/>
          </p:cNvPicPr>
          <p:nvPr/>
        </p:nvPicPr>
        <p:blipFill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9143999" cy="68707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9" name="Picture 8" descr="14861 principles to action cover bar 1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0" name="Picture 9" descr="14861 principles to action cover.psd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0207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0F2C-C334-4D75-8E9E-87EDEC027515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0756A-C007-4170-A400-1072A1671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2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45BF-06EA-A34D-9A16-23DFC0E56203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BD99-8E1A-E946-9719-969B4CADA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7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athreasoninginventory.com/Home/VideoLibrar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athreasoninginventory.com/Home/VideoLibrar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.png"/><Relationship Id="rId5" Type="http://schemas.openxmlformats.org/officeDocument/2006/relationships/image" Target="../media/image32.png"/><Relationship Id="rId10" Type="http://schemas.openxmlformats.org/officeDocument/2006/relationships/image" Target="../media/image1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://www.nctm.org/WorkArea/linkit.aspx?LinkIdentifier=id&amp;ItemID=76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tm.org/PtA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196702"/>
            <a:ext cx="75438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Strategies and Tasks to Build </a:t>
            </a:r>
            <a:r>
              <a:rPr lang="en-US" sz="3600" b="1" dirty="0">
                <a:solidFill>
                  <a:srgbClr val="002060"/>
                </a:solidFill>
              </a:rPr>
              <a:t>Procedural </a:t>
            </a:r>
            <a:r>
              <a:rPr lang="en-US" sz="3600" b="1" dirty="0" smtClean="0">
                <a:solidFill>
                  <a:srgbClr val="002060"/>
                </a:solidFill>
              </a:rPr>
              <a:t>Fluency from Conceptual Understanding</a:t>
            </a:r>
            <a:endParaRPr lang="en-US" sz="3600" dirty="0">
              <a:solidFill>
                <a:srgbClr val="002060"/>
              </a:solidFill>
            </a:endParaRPr>
          </a:p>
          <a:p>
            <a:pPr algn="ctr"/>
            <a:endParaRPr lang="en-US" sz="3200" b="1" dirty="0" smtClean="0">
              <a:solidFill>
                <a:srgbClr val="003366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Please take a handout.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Sit near someone for partner discussion</a:t>
            </a:r>
          </a:p>
          <a:p>
            <a:pPr algn="ctr"/>
            <a:endParaRPr lang="en-US" sz="3200" b="1" dirty="0" smtClean="0">
              <a:solidFill>
                <a:srgbClr val="003366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003366"/>
                </a:solidFill>
              </a:rPr>
              <a:t>Diane </a:t>
            </a:r>
            <a:r>
              <a:rPr lang="en-US" sz="2600" b="1" dirty="0">
                <a:solidFill>
                  <a:srgbClr val="003366"/>
                </a:solidFill>
              </a:rPr>
              <a:t>J. Briars</a:t>
            </a:r>
          </a:p>
          <a:p>
            <a:pPr algn="ctr"/>
            <a:r>
              <a:rPr lang="en-US" sz="2600" b="1" dirty="0">
                <a:solidFill>
                  <a:srgbClr val="003366"/>
                </a:solidFill>
              </a:rPr>
              <a:t>President </a:t>
            </a:r>
          </a:p>
          <a:p>
            <a:pPr algn="ctr"/>
            <a:r>
              <a:rPr lang="en-US" sz="2600" b="1" dirty="0">
                <a:solidFill>
                  <a:srgbClr val="003366"/>
                </a:solidFill>
              </a:rPr>
              <a:t>National Council of Teachers of Mathematics dbriars@nctm.org</a:t>
            </a:r>
            <a:endParaRPr lang="en-US" sz="2200" b="1" dirty="0">
              <a:solidFill>
                <a:srgbClr val="003366"/>
              </a:solidFill>
            </a:endParaRPr>
          </a:p>
          <a:p>
            <a:endParaRPr lang="en-US" sz="3200" b="1" i="1" dirty="0"/>
          </a:p>
          <a:p>
            <a:pPr algn="ctr"/>
            <a:r>
              <a:rPr lang="en-US" sz="2400" b="1" i="1" dirty="0" smtClean="0">
                <a:solidFill>
                  <a:srgbClr val="003366"/>
                </a:solidFill>
              </a:rPr>
              <a:t>Teaching &amp; Learning 2016</a:t>
            </a:r>
            <a:endParaRPr lang="en-US" sz="2400" b="1" i="1" dirty="0">
              <a:solidFill>
                <a:srgbClr val="003366"/>
              </a:solidFill>
            </a:endParaRPr>
          </a:p>
          <a:p>
            <a:pPr algn="ctr"/>
            <a:r>
              <a:rPr lang="en-US" sz="2400" b="1" i="1" smtClean="0">
                <a:solidFill>
                  <a:srgbClr val="003366"/>
                </a:solidFill>
              </a:rPr>
              <a:t>March 11, 2016</a:t>
            </a:r>
            <a:endParaRPr lang="en-US" sz="2400" b="1" i="1" dirty="0">
              <a:solidFill>
                <a:srgbClr val="003366"/>
              </a:solidFill>
            </a:endParaRPr>
          </a:p>
          <a:p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35583" y="152400"/>
            <a:ext cx="78185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Key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Questions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35583" y="1472509"/>
            <a:ext cx="7818582" cy="5385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What is procedural fluency?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What instructional practices promote students’ development of procedural fluency?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How can I implement these practices in my classroom?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800" kern="0" dirty="0" smtClean="0">
              <a:solidFill>
                <a:srgbClr val="00206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7857"/>
            <a:ext cx="7543801" cy="1023938"/>
          </a:xfrm>
        </p:spPr>
        <p:txBody>
          <a:bodyPr/>
          <a:lstStyle/>
          <a:p>
            <a:r>
              <a:rPr lang="en-US" sz="3600" dirty="0">
                <a:solidFill>
                  <a:srgbClr val="003366"/>
                </a:solidFill>
              </a:rPr>
              <a:t>Strands of Mathematical Proficiency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1295400" y="1676400"/>
            <a:ext cx="5181600" cy="4191000"/>
            <a:chOff x="2912" y="1392"/>
            <a:chExt cx="2571" cy="2013"/>
          </a:xfrm>
        </p:grpSpPr>
        <p:sp>
          <p:nvSpPr>
            <p:cNvPr id="29703" name="Text Box 5"/>
            <p:cNvSpPr txBox="1">
              <a:spLocks noChangeArrowheads="1"/>
            </p:cNvSpPr>
            <p:nvPr/>
          </p:nvSpPr>
          <p:spPr bwMode="auto">
            <a:xfrm>
              <a:off x="2912" y="1632"/>
              <a:ext cx="92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FFCC00"/>
                  </a:solidFill>
                  <a:latin typeface="Arial" pitchFamily="34" charset="0"/>
                </a:rPr>
                <a:t>Strategic Competence</a:t>
              </a:r>
              <a:endParaRPr lang="en-US" sz="2400" b="1" dirty="0">
                <a:solidFill>
                  <a:srgbClr val="FFCC00"/>
                </a:solidFill>
                <a:latin typeface="Arial" pitchFamily="34" charset="0"/>
              </a:endParaRP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3016" y="2162"/>
              <a:ext cx="9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FF0000"/>
                  </a:solidFill>
                  <a:latin typeface="Arial" pitchFamily="34" charset="0"/>
                </a:rPr>
                <a:t>Adaptive Reasoning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3648" y="1392"/>
              <a:ext cx="113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3366"/>
                  </a:solidFill>
                  <a:latin typeface="Arial" pitchFamily="34" charset="0"/>
                </a:rPr>
                <a:t>Conceptual Understanding</a:t>
              </a:r>
              <a:endParaRPr lang="en-US" sz="2400" b="1" dirty="0">
                <a:solidFill>
                  <a:srgbClr val="003366"/>
                </a:solidFill>
                <a:latin typeface="Arial" pitchFamily="34" charset="0"/>
              </a:endParaRPr>
            </a:p>
          </p:txBody>
        </p:sp>
        <p:pic>
          <p:nvPicPr>
            <p:cNvPr id="29706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1872"/>
              <a:ext cx="1064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3526" y="1728"/>
              <a:ext cx="602" cy="233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08" name="Line 10"/>
            <p:cNvSpPr>
              <a:spLocks noChangeShapeType="1"/>
            </p:cNvSpPr>
            <p:nvPr/>
          </p:nvSpPr>
          <p:spPr bwMode="auto">
            <a:xfrm flipH="1">
              <a:off x="3538" y="2064"/>
              <a:ext cx="350" cy="1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09" name="Line 11"/>
            <p:cNvSpPr>
              <a:spLocks noChangeShapeType="1"/>
            </p:cNvSpPr>
            <p:nvPr/>
          </p:nvSpPr>
          <p:spPr bwMode="auto">
            <a:xfrm flipH="1" flipV="1">
              <a:off x="4225" y="1728"/>
              <a:ext cx="47" cy="220"/>
            </a:xfrm>
            <a:prstGeom prst="line">
              <a:avLst/>
            </a:prstGeom>
            <a:noFill/>
            <a:ln w="571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n>
                  <a:solidFill>
                    <a:srgbClr val="003366"/>
                  </a:solidFill>
                </a:ln>
              </a:endParaRPr>
            </a:p>
          </p:txBody>
        </p:sp>
        <p:sp>
          <p:nvSpPr>
            <p:cNvPr id="29710" name="Line 12"/>
            <p:cNvSpPr>
              <a:spLocks noChangeShapeType="1"/>
            </p:cNvSpPr>
            <p:nvPr/>
          </p:nvSpPr>
          <p:spPr bwMode="auto">
            <a:xfrm rot="20385721" flipH="1">
              <a:off x="4353" y="1800"/>
              <a:ext cx="303" cy="12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11" name="Text Box 13"/>
            <p:cNvSpPr txBox="1">
              <a:spLocks noChangeArrowheads="1"/>
            </p:cNvSpPr>
            <p:nvPr/>
          </p:nvSpPr>
          <p:spPr bwMode="auto">
            <a:xfrm>
              <a:off x="4588" y="1632"/>
              <a:ext cx="88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3366FF"/>
                  </a:solidFill>
                  <a:latin typeface="Arial" pitchFamily="34" charset="0"/>
                </a:rPr>
                <a:t>Productive Disposition</a:t>
              </a:r>
              <a:endParaRPr lang="en-US" sz="2400" b="1" dirty="0">
                <a:solidFill>
                  <a:srgbClr val="3366FF"/>
                </a:solidFill>
                <a:latin typeface="Arial" pitchFamily="34" charset="0"/>
              </a:endParaRPr>
            </a:p>
          </p:txBody>
        </p:sp>
        <p:sp>
          <p:nvSpPr>
            <p:cNvPr id="29712" name="Line 14"/>
            <p:cNvSpPr>
              <a:spLocks noChangeShapeType="1"/>
            </p:cNvSpPr>
            <p:nvPr/>
          </p:nvSpPr>
          <p:spPr bwMode="auto">
            <a:xfrm>
              <a:off x="4560" y="2016"/>
              <a:ext cx="288" cy="144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13" name="Text Box 15"/>
            <p:cNvSpPr txBox="1">
              <a:spLocks noChangeArrowheads="1"/>
            </p:cNvSpPr>
            <p:nvPr/>
          </p:nvSpPr>
          <p:spPr bwMode="auto">
            <a:xfrm>
              <a:off x="4667" y="2159"/>
              <a:ext cx="816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7030A0"/>
                  </a:solidFill>
                  <a:latin typeface="Arial" pitchFamily="34" charset="0"/>
                </a:rPr>
                <a:t>Procedural Fluency</a:t>
              </a:r>
              <a:endParaRPr lang="en-US" sz="2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</p:grpSp>
      <p:pic>
        <p:nvPicPr>
          <p:cNvPr id="2970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76" y="1981200"/>
            <a:ext cx="2149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17"/>
          <p:cNvSpPr>
            <a:spLocks noChangeArrowheads="1"/>
          </p:cNvSpPr>
          <p:nvPr/>
        </p:nvSpPr>
        <p:spPr bwMode="auto">
          <a:xfrm>
            <a:off x="5590607" y="5577433"/>
            <a:ext cx="35972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200" dirty="0">
                <a:latin typeface="Arial" pitchFamily="34" charset="0"/>
              </a:rPr>
              <a:t>NRC (2001). </a:t>
            </a:r>
            <a:r>
              <a:rPr lang="en-US" sz="1200" i="1" dirty="0">
                <a:latin typeface="Arial" pitchFamily="34" charset="0"/>
              </a:rPr>
              <a:t>Adding It Up</a:t>
            </a:r>
            <a:r>
              <a:rPr lang="en-US" sz="1200" dirty="0">
                <a:latin typeface="Arial" pitchFamily="34" charset="0"/>
              </a:rPr>
              <a:t>. Washington, D.C</a:t>
            </a:r>
            <a:r>
              <a:rPr lang="en-US" dirty="0">
                <a:latin typeface="Arial" pitchFamily="34" charset="0"/>
              </a:rPr>
              <a:t>.: </a:t>
            </a:r>
            <a:r>
              <a:rPr lang="en-US" sz="1200" dirty="0">
                <a:latin typeface="Arial" pitchFamily="34" charset="0"/>
              </a:rPr>
              <a:t>National Academies Press.</a:t>
            </a:r>
            <a:endParaRPr lang="en-US" sz="1600" dirty="0">
              <a:latin typeface="Arial" pitchFamily="34" charset="0"/>
            </a:endParaRPr>
          </a:p>
          <a:p>
            <a:pPr eaLnBrk="1" hangingPunct="1"/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hape 171"/>
          <p:cNvSpPr txBox="1">
            <a:spLocks/>
          </p:cNvSpPr>
          <p:nvPr/>
        </p:nvSpPr>
        <p:spPr bwMode="auto">
          <a:xfrm>
            <a:off x="839053" y="400997"/>
            <a:ext cx="7859713" cy="8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00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buClr>
                <a:srgbClr val="000000"/>
              </a:buClr>
              <a:buSzPct val="25000"/>
              <a:defRPr/>
            </a:pPr>
            <a:r>
              <a:rPr lang="en-US" sz="4800" b="1" dirty="0">
                <a:solidFill>
                  <a:srgbClr val="003366"/>
                </a:solidFill>
                <a:latin typeface="+mj-lt"/>
                <a:ea typeface="Osaka" charset="0"/>
                <a:cs typeface="Osaka" charset="0"/>
              </a:rPr>
              <a:t>Key Features of </a:t>
            </a:r>
            <a:r>
              <a:rPr lang="en-US" sz="4800" b="1" dirty="0" smtClean="0">
                <a:solidFill>
                  <a:srgbClr val="003366"/>
                </a:solidFill>
                <a:latin typeface="+mj-lt"/>
                <a:ea typeface="Osaka" charset="0"/>
                <a:cs typeface="Osaka" charset="0"/>
              </a:rPr>
              <a:t>CCSS-M</a:t>
            </a:r>
            <a:endParaRPr lang="en-US" sz="4800" b="1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hape 172"/>
          <p:cNvSpPr txBox="1">
            <a:spLocks/>
          </p:cNvSpPr>
          <p:nvPr/>
        </p:nvSpPr>
        <p:spPr>
          <a:xfrm>
            <a:off x="1295400" y="1524000"/>
            <a:ext cx="7375786" cy="4562427"/>
          </a:xfrm>
          <a:prstGeom prst="rect">
            <a:avLst/>
          </a:prstGeom>
        </p:spPr>
        <p:txBody>
          <a:bodyPr wrap="square" tIns="45700" bIns="45700">
            <a:sp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‒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Focus:  </a:t>
            </a:r>
            <a:r>
              <a:rPr lang="en-US" sz="3200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Focus strongly where the standards focus.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3366"/>
                </a:solidFill>
                <a:latin typeface="+mn-lt"/>
                <a:cs typeface="Calibri" pitchFamily="34" charset="0"/>
              </a:rPr>
              <a:t>Coherence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: Think across grades, and link</a:t>
            </a:r>
            <a:r>
              <a:rPr lang="en-US" sz="3200" b="1" dirty="0">
                <a:solidFill>
                  <a:srgbClr val="003366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to major topics </a:t>
            </a:r>
            <a:endParaRPr lang="en-US" sz="3200" dirty="0" smtClean="0">
              <a:solidFill>
                <a:srgbClr val="003366"/>
              </a:solidFill>
              <a:latin typeface="+mn-lt"/>
              <a:cs typeface="Calibri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3366"/>
                </a:solidFill>
                <a:latin typeface="+mn-lt"/>
                <a:cs typeface="Calibri" pitchFamily="34" charset="0"/>
              </a:rPr>
              <a:t>Rigor: 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In major topics, pursue conceptual understanding, procedural skill and fluency, and </a:t>
            </a:r>
            <a:r>
              <a:rPr lang="en-US" sz="3200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application</a:t>
            </a:r>
          </a:p>
          <a:p>
            <a:pPr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Standards for Mathematical Practice</a:t>
            </a:r>
            <a:endParaRPr lang="en-US" sz="3200" b="1" dirty="0">
              <a:solidFill>
                <a:srgbClr val="003366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843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hape 171"/>
          <p:cNvSpPr txBox="1">
            <a:spLocks/>
          </p:cNvSpPr>
          <p:nvPr/>
        </p:nvSpPr>
        <p:spPr bwMode="auto">
          <a:xfrm>
            <a:off x="839053" y="400997"/>
            <a:ext cx="7859713" cy="8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00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buClr>
                <a:srgbClr val="000000"/>
              </a:buClr>
              <a:buSzPct val="25000"/>
              <a:defRPr/>
            </a:pPr>
            <a:r>
              <a:rPr lang="en-US" sz="4800" b="1" dirty="0">
                <a:solidFill>
                  <a:srgbClr val="003366"/>
                </a:solidFill>
                <a:latin typeface="+mj-lt"/>
                <a:ea typeface="Osaka" charset="0"/>
                <a:cs typeface="Osaka" charset="0"/>
              </a:rPr>
              <a:t>Key Features of </a:t>
            </a:r>
            <a:r>
              <a:rPr lang="en-US" sz="4800" b="1" dirty="0" smtClean="0">
                <a:solidFill>
                  <a:srgbClr val="003366"/>
                </a:solidFill>
                <a:latin typeface="+mj-lt"/>
                <a:ea typeface="Osaka" charset="0"/>
                <a:cs typeface="Osaka" charset="0"/>
              </a:rPr>
              <a:t>CCSS-M</a:t>
            </a:r>
            <a:endParaRPr lang="en-US" sz="4800" b="1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hape 172"/>
          <p:cNvSpPr txBox="1">
            <a:spLocks/>
          </p:cNvSpPr>
          <p:nvPr/>
        </p:nvSpPr>
        <p:spPr>
          <a:xfrm>
            <a:off x="1295400" y="1524000"/>
            <a:ext cx="7375786" cy="4562427"/>
          </a:xfrm>
          <a:prstGeom prst="rect">
            <a:avLst/>
          </a:prstGeom>
        </p:spPr>
        <p:txBody>
          <a:bodyPr wrap="square" tIns="45700" bIns="45700">
            <a:sp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‒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Focus:  </a:t>
            </a:r>
            <a:r>
              <a:rPr lang="en-US" sz="3200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Focus strongly where the standards focus.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3366"/>
                </a:solidFill>
                <a:latin typeface="+mn-lt"/>
                <a:cs typeface="Calibri" pitchFamily="34" charset="0"/>
              </a:rPr>
              <a:t>Coherence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: Think across grades, and link</a:t>
            </a:r>
            <a:r>
              <a:rPr lang="en-US" sz="3200" b="1" dirty="0">
                <a:solidFill>
                  <a:srgbClr val="003366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to major topics </a:t>
            </a:r>
            <a:endParaRPr lang="en-US" sz="3200" dirty="0" smtClean="0">
              <a:solidFill>
                <a:srgbClr val="003366"/>
              </a:solidFill>
              <a:latin typeface="+mn-lt"/>
              <a:cs typeface="Calibri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3366"/>
                </a:solidFill>
                <a:latin typeface="+mn-lt"/>
                <a:cs typeface="Calibri" pitchFamily="34" charset="0"/>
              </a:rPr>
              <a:t>Rigor: 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In major topics, pursue conceptual understanding, 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procedural skill and fluency</a:t>
            </a:r>
            <a:r>
              <a:rPr lang="en-US" sz="3200" dirty="0">
                <a:solidFill>
                  <a:srgbClr val="003366"/>
                </a:solidFill>
                <a:latin typeface="+mn-lt"/>
                <a:cs typeface="Calibri" pitchFamily="34" charset="0"/>
              </a:rPr>
              <a:t>, and </a:t>
            </a:r>
            <a:r>
              <a:rPr lang="en-US" sz="3200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application</a:t>
            </a:r>
          </a:p>
          <a:p>
            <a:pPr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+mn-lt"/>
                <a:cs typeface="Calibri" pitchFamily="34" charset="0"/>
              </a:rPr>
              <a:t>Standards for Mathematical Practice</a:t>
            </a:r>
            <a:endParaRPr lang="en-US" sz="3200" b="1" dirty="0">
              <a:solidFill>
                <a:srgbClr val="003366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766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with a Shoulder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4000" dirty="0" smtClean="0"/>
              <a:t>What </a:t>
            </a:r>
            <a:r>
              <a:rPr lang="en-US" sz="4000" dirty="0"/>
              <a:t>does it mean to be fluent with </a:t>
            </a:r>
            <a:r>
              <a:rPr lang="en-US" sz="4000" dirty="0" smtClean="0"/>
              <a:t>procedures</a:t>
            </a:r>
            <a:r>
              <a:rPr lang="en-US" sz="40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Procedural Fluency?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students demonstrate procedural fluency? Evidence for your answer?</a:t>
            </a:r>
          </a:p>
          <a:p>
            <a:r>
              <a:rPr lang="en-US" dirty="0" smtClean="0"/>
              <a:t>Alan</a:t>
            </a:r>
          </a:p>
          <a:p>
            <a:r>
              <a:rPr lang="en-US" dirty="0" smtClean="0"/>
              <a:t>Ana</a:t>
            </a:r>
          </a:p>
          <a:p>
            <a:r>
              <a:rPr lang="en-US" dirty="0" smtClean="0"/>
              <a:t>Marissa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5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1000 - 98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100 - 18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5638800"/>
            <a:ext cx="558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https://mathreasoninginventory.com/Home/VideoLibrary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6479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58" y="2121777"/>
            <a:ext cx="2426738" cy="31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6292334"/>
            <a:ext cx="517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Source: The Marilyn Burns Math Reasoning Inventory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1000 - 98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99 + 17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5638800"/>
            <a:ext cx="558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https://mathreasoninginventory.com/Home/VideoLibrary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2581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19324"/>
            <a:ext cx="25241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600" y="6292334"/>
            <a:ext cx="517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Source: The Marilyn Burns Math Reasoning Inventory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Procedural Fluency?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students demonstrate procedural fluency? Evidence for your answer?</a:t>
            </a:r>
          </a:p>
          <a:p>
            <a:r>
              <a:rPr lang="en-US" dirty="0" smtClean="0"/>
              <a:t>Alan</a:t>
            </a:r>
          </a:p>
          <a:p>
            <a:r>
              <a:rPr lang="en-US" dirty="0" smtClean="0"/>
              <a:t>Ana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57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Procedural Fluency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600" b="1" dirty="0" smtClean="0"/>
              <a:t>Efficiency</a:t>
            </a:r>
            <a:r>
              <a:rPr lang="en-US" altLang="en-US" sz="2600" dirty="0" smtClean="0"/>
              <a:t>—can carry out easily, keep track of </a:t>
            </a:r>
            <a:r>
              <a:rPr lang="en-US" altLang="en-US" sz="2600" dirty="0" err="1" smtClean="0"/>
              <a:t>subproblems</a:t>
            </a:r>
            <a:r>
              <a:rPr lang="en-US" altLang="en-US" sz="2600" dirty="0" smtClean="0"/>
              <a:t>, and make use of intermediate results to solve the problem.</a:t>
            </a:r>
          </a:p>
          <a:p>
            <a:r>
              <a:rPr lang="en-US" altLang="en-US" sz="2600" b="1" dirty="0" smtClean="0"/>
              <a:t>Accuracy</a:t>
            </a:r>
            <a:r>
              <a:rPr lang="en-US" altLang="en-US" sz="2600" dirty="0" smtClean="0"/>
              <a:t>—reliably produces the correct answer.</a:t>
            </a:r>
          </a:p>
          <a:p>
            <a:r>
              <a:rPr lang="en-US" altLang="en-US" sz="2600" b="1" dirty="0" smtClean="0"/>
              <a:t>Flexibility</a:t>
            </a:r>
            <a:r>
              <a:rPr lang="en-US" altLang="en-US" sz="2600" dirty="0" smtClean="0"/>
              <a:t>—knows more than one approach, chooses appropriate strategy, and can use one method to solve and another method to double-check.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7AF94-5E24-4B43-B616-33A953145D6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599" y="2068757"/>
            <a:ext cx="7219951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Electronic copies of slides are available 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</a:rPr>
              <a:t>by request</a:t>
            </a:r>
            <a:endParaRPr lang="en-US" sz="4400" u="sng" dirty="0">
              <a:solidFill>
                <a:srgbClr val="002060"/>
              </a:solidFill>
            </a:endParaRPr>
          </a:p>
          <a:p>
            <a:pPr algn="ctr"/>
            <a:r>
              <a:rPr lang="en-US" sz="4400" u="sng" dirty="0" smtClean="0">
                <a:solidFill>
                  <a:srgbClr val="0070C0"/>
                </a:solidFill>
              </a:rPr>
              <a:t>dbriars@nctm.org</a:t>
            </a:r>
            <a:endParaRPr lang="en-US" sz="4400" u="sng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295 students, 25 on each bus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292334"/>
            <a:ext cx="517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Source: The Marilyn Burns Math Reasoning Inventory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88358"/>
            <a:ext cx="291723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8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Procedural Fluency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600" b="1" dirty="0" smtClean="0"/>
              <a:t>Efficiency</a:t>
            </a:r>
            <a:r>
              <a:rPr lang="en-US" altLang="en-US" sz="2600" dirty="0" smtClean="0"/>
              <a:t>—can carry out easily, keep track of </a:t>
            </a:r>
            <a:r>
              <a:rPr lang="en-US" altLang="en-US" sz="2600" dirty="0" err="1" smtClean="0"/>
              <a:t>subproblems</a:t>
            </a:r>
            <a:r>
              <a:rPr lang="en-US" altLang="en-US" sz="2600" dirty="0" smtClean="0"/>
              <a:t>, and make use of intermediate results to solve the problem.</a:t>
            </a:r>
          </a:p>
          <a:p>
            <a:r>
              <a:rPr lang="en-US" altLang="en-US" sz="2600" b="1" dirty="0" smtClean="0"/>
              <a:t>Accuracy</a:t>
            </a:r>
            <a:r>
              <a:rPr lang="en-US" altLang="en-US" sz="2600" dirty="0" smtClean="0"/>
              <a:t>—reliably produces the correct answer.</a:t>
            </a:r>
          </a:p>
          <a:p>
            <a:pPr>
              <a:spcBef>
                <a:spcPts val="600"/>
              </a:spcBef>
            </a:pPr>
            <a:r>
              <a:rPr lang="en-US" altLang="en-US" sz="2600" b="1" dirty="0" smtClean="0"/>
              <a:t>Flexibility</a:t>
            </a:r>
            <a:r>
              <a:rPr lang="en-US" altLang="en-US" sz="2600" dirty="0" smtClean="0"/>
              <a:t>—knows more than one approach, chooses appropriate strategy, and can use one method to solve and another method to double-check.</a:t>
            </a:r>
          </a:p>
          <a:p>
            <a:pPr>
              <a:spcBef>
                <a:spcPts val="600"/>
              </a:spcBef>
            </a:pPr>
            <a:r>
              <a:rPr lang="en-US" altLang="en-US" sz="2600" b="1" dirty="0" smtClean="0"/>
              <a:t>Appropriately</a:t>
            </a:r>
            <a:r>
              <a:rPr lang="en-US" altLang="en-US" sz="2600" dirty="0" smtClean="0"/>
              <a:t>—knows when to apply a particular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7AF94-5E24-4B43-B616-33A953145D6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  <a:cs typeface="Cambria Math"/>
              </a:rPr>
              <a:t>Procedural Fluency Beyond Whole Number Computation</a:t>
            </a:r>
            <a:endParaRPr lang="en-US" sz="3600" dirty="0">
              <a:latin typeface="+mj-lt"/>
              <a:cs typeface="Cambria Math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93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 Math"/>
                <a:cs typeface="Cambria Math"/>
              </a:rPr>
              <a:t>Order each set of fractions from least to greatest.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 Math"/>
                <a:cs typeface="Cambria Math"/>
              </a:rPr>
              <a:t>What strategies did you use?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C94D7-4D5B-E148-8BBF-6BCBE417AD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0708534"/>
                  </p:ext>
                </p:extLst>
              </p:nvPr>
            </p:nvGraphicFramePr>
            <p:xfrm>
              <a:off x="1549400" y="2753360"/>
              <a:ext cx="6096000" cy="36029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240792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  <m:r>
                                <a:rPr lang="en-US" sz="36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</m:t>
                              </m:r>
                            </m:oMath>
                          </a14:m>
                          <a:r>
                            <a:rPr lang="en-US" sz="36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36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sz="2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lang="en-US" sz="3600" b="1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36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</m:oMath>
                          </a14:m>
                          <a:r>
                            <a:rPr lang="en-US" sz="36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US" sz="20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20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8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</m:oMath>
                          </a14:m>
                          <a:r>
                            <a:rPr lang="en-US" sz="36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</m:oMath>
                          </a14:m>
                          <a:r>
                            <a:rPr lang="en-US" sz="36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32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sz="3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US" sz="3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US" sz="3600" b="1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US" sz="3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3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US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US" sz="2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US" sz="2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0708534"/>
                  </p:ext>
                </p:extLst>
              </p:nvPr>
            </p:nvGraphicFramePr>
            <p:xfrm>
              <a:off x="1549400" y="2753360"/>
              <a:ext cx="6096000" cy="36029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2407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253" r="-100599" b="-5101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00" t="-169" r="-800" b="-1014"/>
                          </a:stretch>
                        </a:blipFill>
                      </a:tcPr>
                    </a:tc>
                  </a:tr>
                  <a:tr h="11950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202551" r="-100599" b="-30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479550" y="5105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84016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2819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282521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60900" y="3987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2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&amp; Ordering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denominators</a:t>
            </a:r>
          </a:p>
          <a:p>
            <a:r>
              <a:rPr lang="en-US" dirty="0" smtClean="0"/>
              <a:t>Common numerators</a:t>
            </a:r>
          </a:p>
          <a:p>
            <a:r>
              <a:rPr lang="en-US" dirty="0" smtClean="0"/>
              <a:t>Benchmark fractions, e.g. 1, ½</a:t>
            </a:r>
          </a:p>
          <a:p>
            <a:r>
              <a:rPr lang="en-US" dirty="0" smtClean="0"/>
              <a:t>Other equivalent representations, e.g., decimals, </a:t>
            </a:r>
            <a:r>
              <a:rPr lang="en-US" dirty="0" err="1" smtClean="0"/>
              <a:t>percents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  <a:cs typeface="Cambria Math"/>
              </a:rPr>
              <a:t>Procedural Fluency Beyond Whole Number Computation</a:t>
            </a:r>
            <a:endParaRPr lang="en-US" sz="3600" dirty="0">
              <a:latin typeface="+mj-lt"/>
              <a:cs typeface="Cambria Math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ambria Math"/>
                <a:cs typeface="Cambria Math"/>
              </a:rPr>
              <a:t>Solve for </a:t>
            </a:r>
            <a:r>
              <a:rPr lang="en-US" sz="3200" i="1" dirty="0" smtClean="0">
                <a:latin typeface="Cambria Math"/>
                <a:cs typeface="Cambria Math"/>
              </a:rPr>
              <a:t>x</a:t>
            </a:r>
            <a:r>
              <a:rPr lang="en-US" sz="3200" dirty="0" smtClean="0">
                <a:latin typeface="Cambria Math"/>
                <a:cs typeface="Cambria Math"/>
              </a:rPr>
              <a:t>.</a:t>
            </a:r>
          </a:p>
          <a:p>
            <a:pPr marL="0" indent="0" algn="ctr">
              <a:buNone/>
            </a:pPr>
            <a:endParaRPr lang="en-US" sz="1000" dirty="0" smtClean="0">
              <a:solidFill>
                <a:schemeClr val="tx1"/>
              </a:solidFill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2000" dirty="0" smtClean="0"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2400" dirty="0" smtClean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sz="3600" dirty="0" smtClean="0">
                <a:latin typeface="Cambria Math"/>
                <a:cs typeface="Cambria Math"/>
              </a:rPr>
              <a:t>3</a:t>
            </a:r>
            <a:r>
              <a:rPr lang="en-US" sz="3600" i="1" dirty="0" smtClean="0">
                <a:latin typeface="Cambria Math"/>
                <a:cs typeface="Cambria Math"/>
              </a:rPr>
              <a:t>x</a:t>
            </a:r>
            <a:r>
              <a:rPr lang="en-US" sz="3600" dirty="0" smtClean="0">
                <a:latin typeface="Cambria Math"/>
                <a:cs typeface="Cambria Math"/>
              </a:rPr>
              <a:t> + 15 = 45                  </a:t>
            </a:r>
          </a:p>
          <a:p>
            <a:pPr marL="0" indent="0">
              <a:buNone/>
            </a:pPr>
            <a:r>
              <a:rPr lang="en-US" sz="3600" dirty="0" smtClean="0">
                <a:latin typeface="Cambria Math"/>
                <a:cs typeface="Cambria Math"/>
              </a:rPr>
              <a:t>          3</a:t>
            </a:r>
            <a:r>
              <a:rPr lang="en-US" sz="3600" i="1" dirty="0" smtClean="0">
                <a:latin typeface="Cambria Math"/>
                <a:cs typeface="Cambria Math"/>
              </a:rPr>
              <a:t>x</a:t>
            </a:r>
            <a:r>
              <a:rPr lang="en-US" sz="3600" dirty="0" smtClean="0">
                <a:latin typeface="Cambria Math"/>
                <a:cs typeface="Cambria Math"/>
              </a:rPr>
              <a:t>  = 30</a:t>
            </a:r>
          </a:p>
          <a:p>
            <a:pPr marL="0" indent="0">
              <a:buNone/>
            </a:pPr>
            <a:r>
              <a:rPr lang="en-US" sz="3600" dirty="0" smtClean="0">
                <a:latin typeface="Cambria Math"/>
                <a:cs typeface="Cambria Math"/>
              </a:rPr>
              <a:t>             </a:t>
            </a:r>
            <a:r>
              <a:rPr lang="en-US" sz="3600" i="1" dirty="0" smtClean="0">
                <a:latin typeface="Cambria Math"/>
                <a:cs typeface="Cambria Math"/>
              </a:rPr>
              <a:t>x</a:t>
            </a:r>
            <a:r>
              <a:rPr lang="en-US" sz="3600" dirty="0" smtClean="0">
                <a:latin typeface="Cambria Math"/>
                <a:cs typeface="Cambria Math"/>
              </a:rPr>
              <a:t>  = 10</a:t>
            </a:r>
            <a:endParaRPr lang="en-US" sz="3600" dirty="0">
              <a:latin typeface="Cambria Math"/>
              <a:cs typeface="Cambria Math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i="1" dirty="0" smtClean="0">
                <a:latin typeface="Cambria Math"/>
                <a:cs typeface="Cambria Math"/>
              </a:rPr>
              <a:t>x</a:t>
            </a:r>
            <a:r>
              <a:rPr lang="en-US" sz="3600" dirty="0" smtClean="0">
                <a:latin typeface="Cambria Math"/>
                <a:cs typeface="Cambria Math"/>
              </a:rPr>
              <a:t> </a:t>
            </a:r>
            <a:r>
              <a:rPr lang="en-US" sz="3600" dirty="0">
                <a:latin typeface="Cambria Math"/>
                <a:cs typeface="Cambria Math"/>
              </a:rPr>
              <a:t>+ </a:t>
            </a:r>
            <a:r>
              <a:rPr lang="en-US" sz="3600" dirty="0" smtClean="0">
                <a:latin typeface="Cambria Math"/>
                <a:cs typeface="Cambria Math"/>
              </a:rPr>
              <a:t>5 </a:t>
            </a:r>
            <a:r>
              <a:rPr lang="en-US" sz="3600" dirty="0">
                <a:latin typeface="Cambria Math"/>
                <a:cs typeface="Cambria Math"/>
              </a:rPr>
              <a:t>= </a:t>
            </a:r>
            <a:r>
              <a:rPr lang="en-US" sz="3600" dirty="0" smtClean="0">
                <a:latin typeface="Cambria Math"/>
                <a:cs typeface="Cambria Math"/>
              </a:rPr>
              <a:t>15                  </a:t>
            </a:r>
            <a:endParaRPr lang="en-US" sz="3600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       </a:t>
            </a:r>
            <a:r>
              <a:rPr lang="en-US" sz="3600" i="1" dirty="0" smtClean="0">
                <a:latin typeface="Cambria Math"/>
                <a:cs typeface="Cambria Math"/>
              </a:rPr>
              <a:t>x</a:t>
            </a:r>
            <a:r>
              <a:rPr lang="en-US" sz="3600" dirty="0" smtClean="0">
                <a:latin typeface="Cambria Math"/>
                <a:cs typeface="Cambria Math"/>
              </a:rPr>
              <a:t>  = 10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C94D7-4D5B-E148-8BBF-6BCBE417AD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2133600"/>
            <a:ext cx="2904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 Math"/>
                <a:cs typeface="Cambria Math"/>
              </a:rPr>
              <a:t>3(</a:t>
            </a:r>
            <a:r>
              <a:rPr lang="en-US" sz="3600" i="1" dirty="0">
                <a:solidFill>
                  <a:srgbClr val="002060"/>
                </a:solidFill>
                <a:latin typeface="Cambria Math"/>
                <a:cs typeface="Cambria Math"/>
              </a:rPr>
              <a:t>x</a:t>
            </a:r>
            <a:r>
              <a:rPr lang="en-US" sz="3600" dirty="0">
                <a:solidFill>
                  <a:srgbClr val="002060"/>
                </a:solidFill>
                <a:latin typeface="Cambria Math"/>
                <a:cs typeface="Cambria Math"/>
              </a:rPr>
              <a:t> + 5) = 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Procedural Fluency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600" b="1" dirty="0" smtClean="0"/>
              <a:t>Efficiency</a:t>
            </a:r>
            <a:r>
              <a:rPr lang="en-US" altLang="en-US" sz="2600" dirty="0" smtClean="0"/>
              <a:t>—can carry out easily, keep track of </a:t>
            </a:r>
            <a:r>
              <a:rPr lang="en-US" altLang="en-US" sz="2600" dirty="0" err="1" smtClean="0"/>
              <a:t>subproblems</a:t>
            </a:r>
            <a:r>
              <a:rPr lang="en-US" altLang="en-US" sz="2600" dirty="0" smtClean="0"/>
              <a:t>, and make use of intermediate results to solve the problem.</a:t>
            </a:r>
          </a:p>
          <a:p>
            <a:r>
              <a:rPr lang="en-US" altLang="en-US" sz="2600" b="1" dirty="0" smtClean="0"/>
              <a:t>Accuracy</a:t>
            </a:r>
            <a:r>
              <a:rPr lang="en-US" altLang="en-US" sz="2600" dirty="0" smtClean="0"/>
              <a:t>—reliably produces the correct answer.</a:t>
            </a:r>
          </a:p>
          <a:p>
            <a:pPr>
              <a:spcBef>
                <a:spcPts val="600"/>
              </a:spcBef>
            </a:pPr>
            <a:r>
              <a:rPr lang="en-US" altLang="en-US" sz="2600" b="1" dirty="0" smtClean="0"/>
              <a:t>Flexibility</a:t>
            </a:r>
            <a:r>
              <a:rPr lang="en-US" altLang="en-US" sz="2600" dirty="0" smtClean="0"/>
              <a:t>—knows more than one approach, chooses appropriate strategy, and can use one method to solve and another method to double-check.</a:t>
            </a:r>
          </a:p>
          <a:p>
            <a:pPr>
              <a:spcBef>
                <a:spcPts val="600"/>
              </a:spcBef>
            </a:pPr>
            <a:r>
              <a:rPr lang="en-US" altLang="en-US" sz="2600" b="1" dirty="0" smtClean="0"/>
              <a:t>Appropriately</a:t>
            </a:r>
            <a:r>
              <a:rPr lang="en-US" altLang="en-US" sz="2600" dirty="0" smtClean="0"/>
              <a:t>—knows when to apply a particular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7AF94-5E24-4B43-B616-33A953145D6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91400" cy="1143000"/>
          </a:xfrm>
        </p:spPr>
        <p:txBody>
          <a:bodyPr/>
          <a:lstStyle/>
          <a:p>
            <a:r>
              <a:rPr lang="en-US" sz="2800" dirty="0" smtClean="0"/>
              <a:t>How Can We Develop Students’ Proficiency?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38349"/>
            <a:ext cx="4495800" cy="547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-457200"/>
            <a:ext cx="3581400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 smtClean="0">
                <a:solidFill>
                  <a:srgbClr val="FF0000"/>
                </a:solidFill>
              </a:rPr>
              <a:t>X</a:t>
            </a:r>
            <a:endParaRPr lang="en-US" sz="59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24000" y="261413"/>
            <a:ext cx="7391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 smtClean="0">
                <a:solidFill>
                  <a:srgbClr val="002060"/>
                </a:solidFill>
              </a:rPr>
              <a:t/>
            </a:r>
            <a:br>
              <a:rPr lang="en-US" altLang="en-US" b="1" i="1" dirty="0" smtClean="0">
                <a:solidFill>
                  <a:srgbClr val="002060"/>
                </a:solidFill>
              </a:rPr>
            </a:br>
            <a:endParaRPr lang="en-US" altLang="en-US" i="1" dirty="0" smtClean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10141"/>
            <a:ext cx="1414462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52716"/>
            <a:ext cx="2403475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590800" y="3481316"/>
            <a:ext cx="3810000" cy="1371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8416"/>
            <a:ext cx="28321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286434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Quality Standards Are Necessary, but Insufficient, for Effective Teaching and Learning</a:t>
            </a:r>
            <a:endParaRPr lang="en-US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91181" y="173812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002060"/>
                </a:solidFill>
                <a:latin typeface="+mj-lt"/>
                <a:cs typeface="Verdana"/>
              </a:rPr>
              <a:t>Principles to Actions: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002060"/>
                </a:solidFill>
                <a:latin typeface="+mj-lt"/>
                <a:cs typeface="Verdana"/>
              </a:rPr>
              <a:t>Ensuring Mathematics Success for All</a:t>
            </a:r>
            <a:endParaRPr lang="en-US" sz="3600" b="1" i="1" dirty="0" smtClean="0">
              <a:solidFill>
                <a:srgbClr val="002060"/>
              </a:solidFill>
              <a:latin typeface="+mj-lt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75574" y="2692894"/>
            <a:ext cx="4751533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Teaching and Learning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Access and Equity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Curriculum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Tools and Technology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Assessment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Professionalism</a:t>
            </a: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32094" y="2971800"/>
            <a:ext cx="259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66"/>
                </a:solidFill>
                <a:latin typeface="Verdana"/>
                <a:cs typeface="Verdana"/>
              </a:rPr>
              <a:t>Essential Elements</a:t>
            </a:r>
          </a:p>
          <a:p>
            <a:r>
              <a:rPr lang="en-US" sz="2800" dirty="0" smtClean="0">
                <a:solidFill>
                  <a:srgbClr val="003366"/>
                </a:solidFill>
                <a:latin typeface="Verdana"/>
                <a:cs typeface="Verdana"/>
              </a:rPr>
              <a:t>of Effective Math</a:t>
            </a:r>
          </a:p>
          <a:p>
            <a:r>
              <a:rPr lang="en-US" sz="2800" dirty="0" smtClean="0">
                <a:solidFill>
                  <a:srgbClr val="003366"/>
                </a:solidFill>
                <a:latin typeface="Verdana"/>
                <a:cs typeface="Verdana"/>
              </a:rPr>
              <a:t>Programs</a:t>
            </a:r>
          </a:p>
          <a:p>
            <a:endParaRPr lang="en-US" dirty="0" smtClean="0">
              <a:solidFill>
                <a:srgbClr val="003366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3366"/>
              </a:solidFill>
              <a:latin typeface="Verdana"/>
              <a:cs typeface="Verdana"/>
            </a:endParaRPr>
          </a:p>
        </p:txBody>
      </p:sp>
      <p:sp>
        <p:nvSpPr>
          <p:cNvPr id="10" name="Right Arrow 9"/>
          <p:cNvSpPr>
            <a:spLocks noChangeAspect="1"/>
          </p:cNvSpPr>
          <p:nvPr/>
        </p:nvSpPr>
        <p:spPr>
          <a:xfrm>
            <a:off x="5762174" y="3877459"/>
            <a:ext cx="529867" cy="579540"/>
          </a:xfrm>
          <a:prstGeom prst="rightArrow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0581" y="179474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cs typeface="Verdana"/>
              </a:rPr>
              <a:t>Guiding Principles </a:t>
            </a:r>
            <a:r>
              <a:rPr lang="en-US" sz="3200" b="1" dirty="0" smtClean="0">
                <a:solidFill>
                  <a:srgbClr val="002060"/>
                </a:solidFill>
                <a:cs typeface="Verdana"/>
              </a:rPr>
              <a:t>for </a:t>
            </a:r>
            <a:r>
              <a:rPr lang="en-US" sz="3200" b="1" dirty="0">
                <a:solidFill>
                  <a:srgbClr val="002060"/>
                </a:solidFill>
                <a:cs typeface="Verdana"/>
              </a:rPr>
              <a:t>School </a:t>
            </a:r>
            <a:r>
              <a:rPr lang="en-US" sz="3200" b="1" dirty="0" smtClean="0">
                <a:solidFill>
                  <a:srgbClr val="002060"/>
                </a:solidFill>
                <a:cs typeface="Verdana"/>
              </a:rPr>
              <a:t>Mathematics</a:t>
            </a:r>
            <a:endParaRPr lang="en-US" sz="3200" b="1" dirty="0">
              <a:solidFill>
                <a:srgbClr val="002060"/>
              </a:solidFill>
              <a:ea typeface="Verdana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0239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Teaching and Learning Principle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600200"/>
            <a:ext cx="733425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/>
                <a:cs typeface="Verdana"/>
              </a:rPr>
              <a:t>An excellent mathematics program requires effective teaching that engages students in meaningful learning through individual and collaborative experiences that promote their ability to make sense of mathematical ideas and reason mathematically.</a:t>
            </a:r>
            <a:endParaRPr lang="en-US" sz="24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6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  <a:ea typeface="ＭＳ Ｐゴシック" pitchFamily="34" charset="-128"/>
              </a:rPr>
              <a:t>National Council of Teachers of Mathematics</a:t>
            </a:r>
            <a:br>
              <a:rPr lang="en-US" sz="3600" b="1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3600" b="1" dirty="0" smtClean="0">
                <a:solidFill>
                  <a:srgbClr val="002060"/>
                </a:solidFill>
                <a:ea typeface="ＭＳ Ｐゴシック" pitchFamily="34" charset="-128"/>
              </a:rPr>
              <a:t>www.nctm.org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89088"/>
            <a:ext cx="8305800" cy="4522787"/>
          </a:xfrm>
        </p:spPr>
        <p:txBody>
          <a:bodyPr/>
          <a:lstStyle/>
          <a:p>
            <a:pPr marL="457200" lvl="1" indent="0" eaLnBrk="1" hangingPunct="1">
              <a:spcBef>
                <a:spcPts val="0"/>
              </a:spcBef>
              <a:buNone/>
            </a:pPr>
            <a:endParaRPr lang="en-US" sz="1000" dirty="0">
              <a:ea typeface="ＭＳ Ｐゴシック" pitchFamily="34" charset="-128"/>
            </a:endParaRPr>
          </a:p>
          <a:p>
            <a:pPr marL="0" lvl="2" indent="0" eaLnBrk="1" hangingPunct="1">
              <a:spcBef>
                <a:spcPts val="600"/>
              </a:spcBef>
              <a:buFontTx/>
              <a:buNone/>
            </a:pPr>
            <a:endParaRPr lang="en-US" sz="2800" b="1" dirty="0" smtClean="0">
              <a:ea typeface="ＭＳ Ｐゴシック" pitchFamily="34" charset="-128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46525" y="613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4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44" y="2919165"/>
            <a:ext cx="4638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96155"/>
            <a:ext cx="56102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323"/>
            <a:ext cx="9143999" cy="167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46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Verdana"/>
                <a:cs typeface="Verdana"/>
              </a:rPr>
              <a:t>Effective</a:t>
            </a: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Mathematics Teaching Practices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2" y="1663700"/>
            <a:ext cx="7659335" cy="4438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Establish mathematics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goals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to focus learning.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Implement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tasks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that promote reasoning and problem solving.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Use and connect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representations.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Facilitate meaningful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discourse</a:t>
            </a:r>
            <a:r>
              <a:rPr lang="en-US" sz="2100" i="1" dirty="0" smtClean="0">
                <a:solidFill>
                  <a:srgbClr val="002060"/>
                </a:solidFill>
                <a:latin typeface="Verdana"/>
                <a:cs typeface="Verdana"/>
              </a:rPr>
              <a:t>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Pose purposeful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questions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Build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procedural fluency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from conceptual understanding.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Support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productive struggle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in learning mathematics.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Elicit and use evidence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of student thinking.</a:t>
            </a:r>
          </a:p>
          <a:p>
            <a:pPr algn="r"/>
            <a:r>
              <a:rPr lang="en-US" sz="2400" b="1" i="1" dirty="0" smtClean="0">
                <a:solidFill>
                  <a:srgbClr val="1F497D"/>
                </a:solidFill>
                <a:latin typeface="Verdana"/>
                <a:cs typeface="Verdana"/>
              </a:rPr>
              <a:t> </a:t>
            </a: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802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Verdana"/>
                <a:cs typeface="Verdana"/>
              </a:rPr>
              <a:t>Effective</a:t>
            </a: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Mathematics Teaching Practices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2" y="1663700"/>
            <a:ext cx="7659335" cy="4438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Establish mathematics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goals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to focus learning.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Implement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tasks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that promote reasoning and problem solving.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Use and connect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representations.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Facilitate meaningful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discourse</a:t>
            </a:r>
            <a:r>
              <a:rPr lang="en-US" sz="2100" i="1" dirty="0" smtClean="0">
                <a:solidFill>
                  <a:srgbClr val="002060"/>
                </a:solidFill>
                <a:latin typeface="Verdana"/>
                <a:cs typeface="Verdana"/>
              </a:rPr>
              <a:t>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Pose purposeful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questions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Build </a:t>
            </a:r>
            <a:r>
              <a:rPr lang="en-US" sz="2100" b="1" dirty="0" smtClean="0">
                <a:solidFill>
                  <a:srgbClr val="FF0000"/>
                </a:solidFill>
                <a:latin typeface="Verdana"/>
                <a:cs typeface="Verdana"/>
              </a:rPr>
              <a:t>procedural fluency </a:t>
            </a: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from conceptual understanding.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Support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productive struggle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in learning mathematics.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Elicit and use evidence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of student thinking.</a:t>
            </a:r>
          </a:p>
          <a:p>
            <a:pPr algn="r"/>
            <a:r>
              <a:rPr lang="en-US" sz="2400" b="1" i="1" dirty="0" smtClean="0">
                <a:solidFill>
                  <a:srgbClr val="1F497D"/>
                </a:solidFill>
                <a:latin typeface="Verdana"/>
                <a:cs typeface="Verdana"/>
              </a:rPr>
              <a:t> </a:t>
            </a: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700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Research Tells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52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When procedures are connected with the underlying concepts, students have better </a:t>
            </a:r>
            <a:r>
              <a:rPr lang="en-US" sz="2800" dirty="0" smtClean="0"/>
              <a:t>retention of </a:t>
            </a:r>
            <a:r>
              <a:rPr lang="en-US" sz="2800" dirty="0"/>
              <a:t>the procedures and are more able to apply them in new situations 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Informal </a:t>
            </a:r>
            <a:r>
              <a:rPr lang="en-US" sz="2800" dirty="0"/>
              <a:t>methods </a:t>
            </a:r>
            <a:r>
              <a:rPr lang="en-US" sz="2800" b="1" dirty="0">
                <a:latin typeface="Times New Roman"/>
                <a:cs typeface="Times New Roman"/>
                <a:sym typeface="Symbol"/>
              </a:rPr>
              <a:t> </a:t>
            </a:r>
            <a:r>
              <a:rPr lang="en-US" sz="2800" dirty="0">
                <a:sym typeface="Symbol"/>
              </a:rPr>
              <a:t>g</a:t>
            </a:r>
            <a:r>
              <a:rPr lang="en-US" sz="2800" dirty="0"/>
              <a:t>eneral methods </a:t>
            </a:r>
            <a:r>
              <a:rPr lang="en-US" sz="2800" b="1" dirty="0">
                <a:latin typeface="Times New Roman"/>
                <a:cs typeface="Times New Roman"/>
                <a:sym typeface="Symbol"/>
              </a:rPr>
              <a:t> </a:t>
            </a:r>
            <a:r>
              <a:rPr lang="en-US" sz="2800" dirty="0"/>
              <a:t>formal algorithms is more effective than rote instruction. 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en-US" sz="2800" dirty="0"/>
              <a:t>Engaging students in solving challenging problems is essential to build conceptual understanding.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319177"/>
            <a:ext cx="77690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Candy Jar Problem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20617" y="1583295"/>
            <a:ext cx="7719905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0" algn="just">
              <a:buNone/>
            </a:pPr>
            <a:r>
              <a:rPr lang="en-US" sz="2400" dirty="0" smtClean="0">
                <a:solidFill>
                  <a:srgbClr val="002060"/>
                </a:solidFill>
                <a:cs typeface="Verdana"/>
              </a:rPr>
              <a:t>A candy jar contains 5 Jolly Ranchers (squares) and 13 Jawbreakers (circles). Suppose you had a new candy jar with the same ratio of Jolly Ranchers to Jawbreakers, but it contained 100 Jolly Ranchers. How many Jawbreakers would you have?  Explain how you know.</a:t>
            </a:r>
          </a:p>
          <a:p>
            <a:endParaRPr lang="en-US" sz="1400" dirty="0" smtClean="0">
              <a:solidFill>
                <a:srgbClr val="002060"/>
              </a:solidFill>
            </a:endParaRPr>
          </a:p>
          <a:p>
            <a:pPr marL="403225" indent="-403225" algn="just">
              <a:spcAft>
                <a:spcPct val="50000"/>
              </a:spcAft>
              <a:buClr>
                <a:schemeClr val="tx2"/>
              </a:buClr>
              <a:buFont typeface="Times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cs typeface="Verdana"/>
              </a:rPr>
              <a:t>Please work this problem as if you were a seventh grader.</a:t>
            </a:r>
          </a:p>
          <a:p>
            <a:pPr marL="403225" indent="-403225" algn="just">
              <a:spcAft>
                <a:spcPct val="50000"/>
              </a:spcAft>
              <a:buClr>
                <a:schemeClr val="tx2"/>
              </a:buClr>
              <a:buFont typeface="Times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cs typeface="Verdana"/>
              </a:rPr>
              <a:t>When done, share your work with a neighbor.</a:t>
            </a:r>
          </a:p>
          <a:p>
            <a:pPr marL="403225" indent="-403225" algn="just">
              <a:spcAft>
                <a:spcPct val="50000"/>
              </a:spcAft>
              <a:buClr>
                <a:schemeClr val="tx2"/>
              </a:buClr>
              <a:buFont typeface="Times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cs typeface="Verdana"/>
              </a:rPr>
              <a:t>What mathematical content does this task support?</a:t>
            </a:r>
          </a:p>
          <a:p>
            <a:pPr marL="0" marR="0" lvl="1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7498250" y="319177"/>
            <a:ext cx="1246214" cy="1223828"/>
            <a:chOff x="0" y="0"/>
            <a:chExt cx="3011805" cy="3277235"/>
          </a:xfrm>
        </p:grpSpPr>
        <p:grpSp>
          <p:nvGrpSpPr>
            <p:cNvPr id="10" name="Group 7"/>
            <p:cNvGrpSpPr/>
            <p:nvPr/>
          </p:nvGrpSpPr>
          <p:grpSpPr>
            <a:xfrm>
              <a:off x="0" y="0"/>
              <a:ext cx="3011805" cy="3277235"/>
              <a:chOff x="0" y="0"/>
              <a:chExt cx="3011805" cy="3277235"/>
            </a:xfrm>
          </p:grpSpPr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011805" cy="3277235"/>
                <a:chOff x="7708" y="7499"/>
                <a:chExt cx="4743" cy="5161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7708" y="8907"/>
                  <a:ext cx="1619" cy="1890"/>
                </a:xfrm>
                <a:custGeom>
                  <a:avLst/>
                  <a:gdLst>
                    <a:gd name="T0" fmla="*/ 1619 w 1619"/>
                    <a:gd name="T1" fmla="*/ 0 h 1890"/>
                    <a:gd name="T2" fmla="*/ 1463 w 1619"/>
                    <a:gd name="T3" fmla="*/ 14 h 1890"/>
                    <a:gd name="T4" fmla="*/ 1378 w 1619"/>
                    <a:gd name="T5" fmla="*/ 28 h 1890"/>
                    <a:gd name="T6" fmla="*/ 1221 w 1619"/>
                    <a:gd name="T7" fmla="*/ 56 h 1890"/>
                    <a:gd name="T8" fmla="*/ 1065 w 1619"/>
                    <a:gd name="T9" fmla="*/ 113 h 1890"/>
                    <a:gd name="T10" fmla="*/ 923 w 1619"/>
                    <a:gd name="T11" fmla="*/ 184 h 1890"/>
                    <a:gd name="T12" fmla="*/ 781 w 1619"/>
                    <a:gd name="T13" fmla="*/ 270 h 1890"/>
                    <a:gd name="T14" fmla="*/ 710 w 1619"/>
                    <a:gd name="T15" fmla="*/ 327 h 1890"/>
                    <a:gd name="T16" fmla="*/ 583 w 1619"/>
                    <a:gd name="T17" fmla="*/ 426 h 1890"/>
                    <a:gd name="T18" fmla="*/ 469 w 1619"/>
                    <a:gd name="T19" fmla="*/ 554 h 1890"/>
                    <a:gd name="T20" fmla="*/ 370 w 1619"/>
                    <a:gd name="T21" fmla="*/ 682 h 1890"/>
                    <a:gd name="T22" fmla="*/ 313 w 1619"/>
                    <a:gd name="T23" fmla="*/ 767 h 1890"/>
                    <a:gd name="T24" fmla="*/ 228 w 1619"/>
                    <a:gd name="T25" fmla="*/ 909 h 1890"/>
                    <a:gd name="T26" fmla="*/ 157 w 1619"/>
                    <a:gd name="T27" fmla="*/ 1066 h 1890"/>
                    <a:gd name="T28" fmla="*/ 100 w 1619"/>
                    <a:gd name="T29" fmla="*/ 1236 h 1890"/>
                    <a:gd name="T30" fmla="*/ 43 w 1619"/>
                    <a:gd name="T31" fmla="*/ 1407 h 1890"/>
                    <a:gd name="T32" fmla="*/ 29 w 1619"/>
                    <a:gd name="T33" fmla="*/ 1507 h 1890"/>
                    <a:gd name="T34" fmla="*/ 0 w 1619"/>
                    <a:gd name="T35" fmla="*/ 1691 h 1890"/>
                    <a:gd name="T36" fmla="*/ 0 w 1619"/>
                    <a:gd name="T37" fmla="*/ 1890 h 1890"/>
                    <a:gd name="T38" fmla="*/ 29 w 1619"/>
                    <a:gd name="T39" fmla="*/ 1791 h 1890"/>
                    <a:gd name="T40" fmla="*/ 43 w 1619"/>
                    <a:gd name="T41" fmla="*/ 1606 h 1890"/>
                    <a:gd name="T42" fmla="*/ 57 w 1619"/>
                    <a:gd name="T43" fmla="*/ 1521 h 1890"/>
                    <a:gd name="T44" fmla="*/ 100 w 1619"/>
                    <a:gd name="T45" fmla="*/ 1336 h 1890"/>
                    <a:gd name="T46" fmla="*/ 157 w 1619"/>
                    <a:gd name="T47" fmla="*/ 1165 h 1890"/>
                    <a:gd name="T48" fmla="*/ 228 w 1619"/>
                    <a:gd name="T49" fmla="*/ 995 h 1890"/>
                    <a:gd name="T50" fmla="*/ 299 w 1619"/>
                    <a:gd name="T51" fmla="*/ 853 h 1890"/>
                    <a:gd name="T52" fmla="*/ 398 w 1619"/>
                    <a:gd name="T53" fmla="*/ 710 h 1890"/>
                    <a:gd name="T54" fmla="*/ 497 w 1619"/>
                    <a:gd name="T55" fmla="*/ 582 h 1890"/>
                    <a:gd name="T56" fmla="*/ 611 w 1619"/>
                    <a:gd name="T57" fmla="*/ 455 h 1890"/>
                    <a:gd name="T58" fmla="*/ 739 w 1619"/>
                    <a:gd name="T59" fmla="*/ 341 h 1890"/>
                    <a:gd name="T60" fmla="*/ 866 w 1619"/>
                    <a:gd name="T61" fmla="*/ 255 h 1890"/>
                    <a:gd name="T62" fmla="*/ 1008 w 1619"/>
                    <a:gd name="T63" fmla="*/ 184 h 1890"/>
                    <a:gd name="T64" fmla="*/ 1150 w 1619"/>
                    <a:gd name="T65" fmla="*/ 113 h 1890"/>
                    <a:gd name="T66" fmla="*/ 1307 w 1619"/>
                    <a:gd name="T67" fmla="*/ 71 h 1890"/>
                    <a:gd name="T68" fmla="*/ 1392 w 1619"/>
                    <a:gd name="T69" fmla="*/ 56 h 1890"/>
                    <a:gd name="T70" fmla="*/ 1548 w 1619"/>
                    <a:gd name="T71" fmla="*/ 42 h 1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19" h="1890">
                      <a:moveTo>
                        <a:pt x="1619" y="28"/>
                      </a:moveTo>
                      <a:lnTo>
                        <a:pt x="1619" y="0"/>
                      </a:lnTo>
                      <a:lnTo>
                        <a:pt x="1548" y="0"/>
                      </a:lnTo>
                      <a:lnTo>
                        <a:pt x="1463" y="14"/>
                      </a:lnTo>
                      <a:lnTo>
                        <a:pt x="1378" y="28"/>
                      </a:lnTo>
                      <a:lnTo>
                        <a:pt x="1378" y="28"/>
                      </a:lnTo>
                      <a:lnTo>
                        <a:pt x="1292" y="42"/>
                      </a:lnTo>
                      <a:lnTo>
                        <a:pt x="1221" y="56"/>
                      </a:lnTo>
                      <a:lnTo>
                        <a:pt x="1136" y="85"/>
                      </a:lnTo>
                      <a:lnTo>
                        <a:pt x="1065" y="113"/>
                      </a:lnTo>
                      <a:lnTo>
                        <a:pt x="994" y="142"/>
                      </a:lnTo>
                      <a:lnTo>
                        <a:pt x="923" y="184"/>
                      </a:lnTo>
                      <a:lnTo>
                        <a:pt x="852" y="227"/>
                      </a:lnTo>
                      <a:lnTo>
                        <a:pt x="781" y="270"/>
                      </a:lnTo>
                      <a:lnTo>
                        <a:pt x="781" y="270"/>
                      </a:lnTo>
                      <a:lnTo>
                        <a:pt x="710" y="327"/>
                      </a:lnTo>
                      <a:lnTo>
                        <a:pt x="654" y="383"/>
                      </a:lnTo>
                      <a:lnTo>
                        <a:pt x="583" y="426"/>
                      </a:lnTo>
                      <a:lnTo>
                        <a:pt x="526" y="497"/>
                      </a:lnTo>
                      <a:lnTo>
                        <a:pt x="469" y="554"/>
                      </a:lnTo>
                      <a:lnTo>
                        <a:pt x="426" y="611"/>
                      </a:lnTo>
                      <a:lnTo>
                        <a:pt x="370" y="682"/>
                      </a:lnTo>
                      <a:lnTo>
                        <a:pt x="327" y="753"/>
                      </a:lnTo>
                      <a:lnTo>
                        <a:pt x="313" y="767"/>
                      </a:lnTo>
                      <a:lnTo>
                        <a:pt x="270" y="838"/>
                      </a:lnTo>
                      <a:lnTo>
                        <a:pt x="228" y="909"/>
                      </a:lnTo>
                      <a:lnTo>
                        <a:pt x="185" y="995"/>
                      </a:lnTo>
                      <a:lnTo>
                        <a:pt x="157" y="1066"/>
                      </a:lnTo>
                      <a:lnTo>
                        <a:pt x="128" y="1151"/>
                      </a:lnTo>
                      <a:lnTo>
                        <a:pt x="100" y="1236"/>
                      </a:lnTo>
                      <a:lnTo>
                        <a:pt x="71" y="1322"/>
                      </a:lnTo>
                      <a:lnTo>
                        <a:pt x="43" y="1407"/>
                      </a:lnTo>
                      <a:lnTo>
                        <a:pt x="29" y="1507"/>
                      </a:lnTo>
                      <a:lnTo>
                        <a:pt x="29" y="1507"/>
                      </a:lnTo>
                      <a:lnTo>
                        <a:pt x="15" y="1606"/>
                      </a:lnTo>
                      <a:lnTo>
                        <a:pt x="0" y="1691"/>
                      </a:lnTo>
                      <a:lnTo>
                        <a:pt x="0" y="1791"/>
                      </a:lnTo>
                      <a:lnTo>
                        <a:pt x="0" y="1890"/>
                      </a:lnTo>
                      <a:lnTo>
                        <a:pt x="29" y="1890"/>
                      </a:lnTo>
                      <a:lnTo>
                        <a:pt x="29" y="1791"/>
                      </a:lnTo>
                      <a:lnTo>
                        <a:pt x="43" y="1691"/>
                      </a:lnTo>
                      <a:lnTo>
                        <a:pt x="43" y="1606"/>
                      </a:lnTo>
                      <a:lnTo>
                        <a:pt x="57" y="1521"/>
                      </a:lnTo>
                      <a:lnTo>
                        <a:pt x="57" y="1521"/>
                      </a:lnTo>
                      <a:lnTo>
                        <a:pt x="71" y="1421"/>
                      </a:lnTo>
                      <a:lnTo>
                        <a:pt x="100" y="1336"/>
                      </a:lnTo>
                      <a:lnTo>
                        <a:pt x="128" y="1251"/>
                      </a:lnTo>
                      <a:lnTo>
                        <a:pt x="157" y="1165"/>
                      </a:lnTo>
                      <a:lnTo>
                        <a:pt x="185" y="1080"/>
                      </a:lnTo>
                      <a:lnTo>
                        <a:pt x="228" y="995"/>
                      </a:lnTo>
                      <a:lnTo>
                        <a:pt x="256" y="924"/>
                      </a:lnTo>
                      <a:lnTo>
                        <a:pt x="299" y="853"/>
                      </a:lnTo>
                      <a:lnTo>
                        <a:pt x="341" y="782"/>
                      </a:lnTo>
                      <a:lnTo>
                        <a:pt x="398" y="710"/>
                      </a:lnTo>
                      <a:lnTo>
                        <a:pt x="441" y="639"/>
                      </a:lnTo>
                      <a:lnTo>
                        <a:pt x="497" y="582"/>
                      </a:lnTo>
                      <a:lnTo>
                        <a:pt x="554" y="511"/>
                      </a:lnTo>
                      <a:lnTo>
                        <a:pt x="611" y="455"/>
                      </a:lnTo>
                      <a:lnTo>
                        <a:pt x="668" y="398"/>
                      </a:lnTo>
                      <a:lnTo>
                        <a:pt x="739" y="341"/>
                      </a:lnTo>
                      <a:lnTo>
                        <a:pt x="795" y="298"/>
                      </a:lnTo>
                      <a:lnTo>
                        <a:pt x="866" y="255"/>
                      </a:lnTo>
                      <a:lnTo>
                        <a:pt x="937" y="213"/>
                      </a:lnTo>
                      <a:lnTo>
                        <a:pt x="1008" y="184"/>
                      </a:lnTo>
                      <a:lnTo>
                        <a:pt x="1079" y="142"/>
                      </a:lnTo>
                      <a:lnTo>
                        <a:pt x="1150" y="113"/>
                      </a:lnTo>
                      <a:lnTo>
                        <a:pt x="1221" y="85"/>
                      </a:lnTo>
                      <a:lnTo>
                        <a:pt x="1307" y="71"/>
                      </a:lnTo>
                      <a:lnTo>
                        <a:pt x="1392" y="56"/>
                      </a:lnTo>
                      <a:lnTo>
                        <a:pt x="1392" y="56"/>
                      </a:lnTo>
                      <a:lnTo>
                        <a:pt x="1463" y="42"/>
                      </a:lnTo>
                      <a:lnTo>
                        <a:pt x="1548" y="42"/>
                      </a:lnTo>
                      <a:lnTo>
                        <a:pt x="1619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7723" y="10783"/>
                  <a:ext cx="1561" cy="1820"/>
                </a:xfrm>
                <a:custGeom>
                  <a:avLst/>
                  <a:gdLst>
                    <a:gd name="T0" fmla="*/ 0 w 1561"/>
                    <a:gd name="T1" fmla="*/ 0 h 1820"/>
                    <a:gd name="T2" fmla="*/ 0 w 1561"/>
                    <a:gd name="T3" fmla="*/ 157 h 1820"/>
                    <a:gd name="T4" fmla="*/ 14 w 1561"/>
                    <a:gd name="T5" fmla="*/ 313 h 1820"/>
                    <a:gd name="T6" fmla="*/ 28 w 1561"/>
                    <a:gd name="T7" fmla="*/ 398 h 1820"/>
                    <a:gd name="T8" fmla="*/ 56 w 1561"/>
                    <a:gd name="T9" fmla="*/ 555 h 1820"/>
                    <a:gd name="T10" fmla="*/ 113 w 1561"/>
                    <a:gd name="T11" fmla="*/ 697 h 1820"/>
                    <a:gd name="T12" fmla="*/ 170 w 1561"/>
                    <a:gd name="T13" fmla="*/ 839 h 1820"/>
                    <a:gd name="T14" fmla="*/ 255 w 1561"/>
                    <a:gd name="T15" fmla="*/ 981 h 1820"/>
                    <a:gd name="T16" fmla="*/ 298 w 1561"/>
                    <a:gd name="T17" fmla="*/ 1052 h 1820"/>
                    <a:gd name="T18" fmla="*/ 397 w 1561"/>
                    <a:gd name="T19" fmla="*/ 1180 h 1820"/>
                    <a:gd name="T20" fmla="*/ 511 w 1561"/>
                    <a:gd name="T21" fmla="*/ 1294 h 1820"/>
                    <a:gd name="T22" fmla="*/ 624 w 1561"/>
                    <a:gd name="T23" fmla="*/ 1394 h 1820"/>
                    <a:gd name="T24" fmla="*/ 766 w 1561"/>
                    <a:gd name="T25" fmla="*/ 1493 h 1820"/>
                    <a:gd name="T26" fmla="*/ 837 w 1561"/>
                    <a:gd name="T27" fmla="*/ 1550 h 1820"/>
                    <a:gd name="T28" fmla="*/ 979 w 1561"/>
                    <a:gd name="T29" fmla="*/ 1621 h 1820"/>
                    <a:gd name="T30" fmla="*/ 1135 w 1561"/>
                    <a:gd name="T31" fmla="*/ 1692 h 1820"/>
                    <a:gd name="T32" fmla="*/ 1292 w 1561"/>
                    <a:gd name="T33" fmla="*/ 1749 h 1820"/>
                    <a:gd name="T34" fmla="*/ 1462 w 1561"/>
                    <a:gd name="T35" fmla="*/ 1806 h 1820"/>
                    <a:gd name="T36" fmla="*/ 1547 w 1561"/>
                    <a:gd name="T37" fmla="*/ 1820 h 1820"/>
                    <a:gd name="T38" fmla="*/ 1476 w 1561"/>
                    <a:gd name="T39" fmla="*/ 1763 h 1820"/>
                    <a:gd name="T40" fmla="*/ 1391 w 1561"/>
                    <a:gd name="T41" fmla="*/ 1749 h 1820"/>
                    <a:gd name="T42" fmla="*/ 1221 w 1561"/>
                    <a:gd name="T43" fmla="*/ 1692 h 1820"/>
                    <a:gd name="T44" fmla="*/ 1064 w 1561"/>
                    <a:gd name="T45" fmla="*/ 1635 h 1820"/>
                    <a:gd name="T46" fmla="*/ 922 w 1561"/>
                    <a:gd name="T47" fmla="*/ 1564 h 1820"/>
                    <a:gd name="T48" fmla="*/ 780 w 1561"/>
                    <a:gd name="T49" fmla="*/ 1479 h 1820"/>
                    <a:gd name="T50" fmla="*/ 653 w 1561"/>
                    <a:gd name="T51" fmla="*/ 1379 h 1820"/>
                    <a:gd name="T52" fmla="*/ 539 w 1561"/>
                    <a:gd name="T53" fmla="*/ 1266 h 1820"/>
                    <a:gd name="T54" fmla="*/ 426 w 1561"/>
                    <a:gd name="T55" fmla="*/ 1152 h 1820"/>
                    <a:gd name="T56" fmla="*/ 326 w 1561"/>
                    <a:gd name="T57" fmla="*/ 1024 h 1820"/>
                    <a:gd name="T58" fmla="*/ 241 w 1561"/>
                    <a:gd name="T59" fmla="*/ 896 h 1820"/>
                    <a:gd name="T60" fmla="*/ 170 w 1561"/>
                    <a:gd name="T61" fmla="*/ 754 h 1820"/>
                    <a:gd name="T62" fmla="*/ 113 w 1561"/>
                    <a:gd name="T63" fmla="*/ 612 h 1820"/>
                    <a:gd name="T64" fmla="*/ 71 w 1561"/>
                    <a:gd name="T65" fmla="*/ 469 h 1820"/>
                    <a:gd name="T66" fmla="*/ 56 w 1561"/>
                    <a:gd name="T67" fmla="*/ 384 h 1820"/>
                    <a:gd name="T68" fmla="*/ 28 w 1561"/>
                    <a:gd name="T69" fmla="*/ 242 h 1820"/>
                    <a:gd name="T70" fmla="*/ 28 w 1561"/>
                    <a:gd name="T71" fmla="*/ 86 h 1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61" h="1820">
                      <a:moveTo>
                        <a:pt x="28" y="0"/>
                      </a:move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0" y="157"/>
                      </a:lnTo>
                      <a:lnTo>
                        <a:pt x="0" y="242"/>
                      </a:lnTo>
                      <a:lnTo>
                        <a:pt x="14" y="313"/>
                      </a:lnTo>
                      <a:lnTo>
                        <a:pt x="28" y="398"/>
                      </a:lnTo>
                      <a:lnTo>
                        <a:pt x="28" y="398"/>
                      </a:lnTo>
                      <a:lnTo>
                        <a:pt x="42" y="484"/>
                      </a:lnTo>
                      <a:lnTo>
                        <a:pt x="56" y="555"/>
                      </a:lnTo>
                      <a:lnTo>
                        <a:pt x="85" y="626"/>
                      </a:lnTo>
                      <a:lnTo>
                        <a:pt x="113" y="697"/>
                      </a:lnTo>
                      <a:lnTo>
                        <a:pt x="142" y="768"/>
                      </a:lnTo>
                      <a:lnTo>
                        <a:pt x="170" y="839"/>
                      </a:lnTo>
                      <a:lnTo>
                        <a:pt x="213" y="910"/>
                      </a:lnTo>
                      <a:lnTo>
                        <a:pt x="255" y="981"/>
                      </a:lnTo>
                      <a:lnTo>
                        <a:pt x="255" y="981"/>
                      </a:lnTo>
                      <a:lnTo>
                        <a:pt x="298" y="1052"/>
                      </a:lnTo>
                      <a:lnTo>
                        <a:pt x="355" y="1109"/>
                      </a:lnTo>
                      <a:lnTo>
                        <a:pt x="397" y="1180"/>
                      </a:lnTo>
                      <a:lnTo>
                        <a:pt x="454" y="1237"/>
                      </a:lnTo>
                      <a:lnTo>
                        <a:pt x="511" y="1294"/>
                      </a:lnTo>
                      <a:lnTo>
                        <a:pt x="568" y="1351"/>
                      </a:lnTo>
                      <a:lnTo>
                        <a:pt x="624" y="1394"/>
                      </a:lnTo>
                      <a:lnTo>
                        <a:pt x="695" y="1450"/>
                      </a:lnTo>
                      <a:lnTo>
                        <a:pt x="766" y="1493"/>
                      </a:lnTo>
                      <a:lnTo>
                        <a:pt x="766" y="1507"/>
                      </a:lnTo>
                      <a:lnTo>
                        <a:pt x="837" y="1550"/>
                      </a:lnTo>
                      <a:lnTo>
                        <a:pt x="908" y="1593"/>
                      </a:lnTo>
                      <a:lnTo>
                        <a:pt x="979" y="1621"/>
                      </a:lnTo>
                      <a:lnTo>
                        <a:pt x="1050" y="1664"/>
                      </a:lnTo>
                      <a:lnTo>
                        <a:pt x="1135" y="1692"/>
                      </a:lnTo>
                      <a:lnTo>
                        <a:pt x="1206" y="1735"/>
                      </a:lnTo>
                      <a:lnTo>
                        <a:pt x="1292" y="1749"/>
                      </a:lnTo>
                      <a:lnTo>
                        <a:pt x="1377" y="1777"/>
                      </a:lnTo>
                      <a:lnTo>
                        <a:pt x="1462" y="1806"/>
                      </a:lnTo>
                      <a:lnTo>
                        <a:pt x="1476" y="1806"/>
                      </a:lnTo>
                      <a:lnTo>
                        <a:pt x="1547" y="1820"/>
                      </a:lnTo>
                      <a:lnTo>
                        <a:pt x="1561" y="1792"/>
                      </a:lnTo>
                      <a:lnTo>
                        <a:pt x="1476" y="1763"/>
                      </a:lnTo>
                      <a:lnTo>
                        <a:pt x="1476" y="1763"/>
                      </a:lnTo>
                      <a:lnTo>
                        <a:pt x="1391" y="1749"/>
                      </a:lnTo>
                      <a:lnTo>
                        <a:pt x="1306" y="1721"/>
                      </a:lnTo>
                      <a:lnTo>
                        <a:pt x="1221" y="1692"/>
                      </a:lnTo>
                      <a:lnTo>
                        <a:pt x="1150" y="1664"/>
                      </a:lnTo>
                      <a:lnTo>
                        <a:pt x="1064" y="1635"/>
                      </a:lnTo>
                      <a:lnTo>
                        <a:pt x="993" y="1593"/>
                      </a:lnTo>
                      <a:lnTo>
                        <a:pt x="922" y="1564"/>
                      </a:lnTo>
                      <a:lnTo>
                        <a:pt x="851" y="1522"/>
                      </a:lnTo>
                      <a:lnTo>
                        <a:pt x="780" y="1479"/>
                      </a:lnTo>
                      <a:lnTo>
                        <a:pt x="724" y="1422"/>
                      </a:lnTo>
                      <a:lnTo>
                        <a:pt x="653" y="1379"/>
                      </a:lnTo>
                      <a:lnTo>
                        <a:pt x="596" y="1323"/>
                      </a:lnTo>
                      <a:lnTo>
                        <a:pt x="539" y="1266"/>
                      </a:lnTo>
                      <a:lnTo>
                        <a:pt x="482" y="1209"/>
                      </a:lnTo>
                      <a:lnTo>
                        <a:pt x="426" y="1152"/>
                      </a:lnTo>
                      <a:lnTo>
                        <a:pt x="369" y="1095"/>
                      </a:lnTo>
                      <a:lnTo>
                        <a:pt x="326" y="1024"/>
                      </a:lnTo>
                      <a:lnTo>
                        <a:pt x="284" y="967"/>
                      </a:lnTo>
                      <a:lnTo>
                        <a:pt x="241" y="896"/>
                      </a:lnTo>
                      <a:lnTo>
                        <a:pt x="213" y="825"/>
                      </a:lnTo>
                      <a:lnTo>
                        <a:pt x="170" y="754"/>
                      </a:lnTo>
                      <a:lnTo>
                        <a:pt x="142" y="683"/>
                      </a:lnTo>
                      <a:lnTo>
                        <a:pt x="113" y="612"/>
                      </a:lnTo>
                      <a:lnTo>
                        <a:pt x="85" y="541"/>
                      </a:lnTo>
                      <a:lnTo>
                        <a:pt x="71" y="469"/>
                      </a:lnTo>
                      <a:lnTo>
                        <a:pt x="56" y="384"/>
                      </a:lnTo>
                      <a:lnTo>
                        <a:pt x="56" y="384"/>
                      </a:lnTo>
                      <a:lnTo>
                        <a:pt x="42" y="313"/>
                      </a:lnTo>
                      <a:lnTo>
                        <a:pt x="28" y="242"/>
                      </a:lnTo>
                      <a:lnTo>
                        <a:pt x="28" y="157"/>
                      </a:lnTo>
                      <a:lnTo>
                        <a:pt x="28" y="8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4" name="Group 33"/>
                <p:cNvGrpSpPr>
                  <a:grpSpLocks/>
                </p:cNvGrpSpPr>
                <p:nvPr/>
              </p:nvGrpSpPr>
              <p:grpSpPr bwMode="auto">
                <a:xfrm>
                  <a:off x="10832" y="8907"/>
                  <a:ext cx="1619" cy="3696"/>
                  <a:chOff x="10832" y="8907"/>
                  <a:chExt cx="1619" cy="3696"/>
                </a:xfrm>
              </p:grpSpPr>
              <p:sp>
                <p:nvSpPr>
                  <p:cNvPr id="40" name="Freeform 39"/>
                  <p:cNvSpPr>
                    <a:spLocks/>
                  </p:cNvSpPr>
                  <p:nvPr/>
                </p:nvSpPr>
                <p:spPr bwMode="auto">
                  <a:xfrm>
                    <a:off x="10832" y="8907"/>
                    <a:ext cx="1619" cy="1890"/>
                  </a:xfrm>
                  <a:custGeom>
                    <a:avLst/>
                    <a:gdLst>
                      <a:gd name="T0" fmla="*/ 0 w 1619"/>
                      <a:gd name="T1" fmla="*/ 28 h 1890"/>
                      <a:gd name="T2" fmla="*/ 156 w 1619"/>
                      <a:gd name="T3" fmla="*/ 42 h 1890"/>
                      <a:gd name="T4" fmla="*/ 241 w 1619"/>
                      <a:gd name="T5" fmla="*/ 56 h 1890"/>
                      <a:gd name="T6" fmla="*/ 398 w 1619"/>
                      <a:gd name="T7" fmla="*/ 85 h 1890"/>
                      <a:gd name="T8" fmla="*/ 540 w 1619"/>
                      <a:gd name="T9" fmla="*/ 142 h 1890"/>
                      <a:gd name="T10" fmla="*/ 682 w 1619"/>
                      <a:gd name="T11" fmla="*/ 213 h 1890"/>
                      <a:gd name="T12" fmla="*/ 824 w 1619"/>
                      <a:gd name="T13" fmla="*/ 298 h 1890"/>
                      <a:gd name="T14" fmla="*/ 951 w 1619"/>
                      <a:gd name="T15" fmla="*/ 398 h 1890"/>
                      <a:gd name="T16" fmla="*/ 1065 w 1619"/>
                      <a:gd name="T17" fmla="*/ 511 h 1890"/>
                      <a:gd name="T18" fmla="*/ 1178 w 1619"/>
                      <a:gd name="T19" fmla="*/ 639 h 1890"/>
                      <a:gd name="T20" fmla="*/ 1278 w 1619"/>
                      <a:gd name="T21" fmla="*/ 782 h 1890"/>
                      <a:gd name="T22" fmla="*/ 1363 w 1619"/>
                      <a:gd name="T23" fmla="*/ 924 h 1890"/>
                      <a:gd name="T24" fmla="*/ 1434 w 1619"/>
                      <a:gd name="T25" fmla="*/ 1080 h 1890"/>
                      <a:gd name="T26" fmla="*/ 1491 w 1619"/>
                      <a:gd name="T27" fmla="*/ 1251 h 1890"/>
                      <a:gd name="T28" fmla="*/ 1548 w 1619"/>
                      <a:gd name="T29" fmla="*/ 1421 h 1890"/>
                      <a:gd name="T30" fmla="*/ 1562 w 1619"/>
                      <a:gd name="T31" fmla="*/ 1521 h 1890"/>
                      <a:gd name="T32" fmla="*/ 1590 w 1619"/>
                      <a:gd name="T33" fmla="*/ 1691 h 1890"/>
                      <a:gd name="T34" fmla="*/ 1590 w 1619"/>
                      <a:gd name="T35" fmla="*/ 1890 h 1890"/>
                      <a:gd name="T36" fmla="*/ 1619 w 1619"/>
                      <a:gd name="T37" fmla="*/ 1791 h 1890"/>
                      <a:gd name="T38" fmla="*/ 1604 w 1619"/>
                      <a:gd name="T39" fmla="*/ 1606 h 1890"/>
                      <a:gd name="T40" fmla="*/ 1590 w 1619"/>
                      <a:gd name="T41" fmla="*/ 1507 h 1890"/>
                      <a:gd name="T42" fmla="*/ 1548 w 1619"/>
                      <a:gd name="T43" fmla="*/ 1322 h 1890"/>
                      <a:gd name="T44" fmla="*/ 1491 w 1619"/>
                      <a:gd name="T45" fmla="*/ 1151 h 1890"/>
                      <a:gd name="T46" fmla="*/ 1434 w 1619"/>
                      <a:gd name="T47" fmla="*/ 995 h 1890"/>
                      <a:gd name="T48" fmla="*/ 1349 w 1619"/>
                      <a:gd name="T49" fmla="*/ 838 h 1890"/>
                      <a:gd name="T50" fmla="*/ 1292 w 1619"/>
                      <a:gd name="T51" fmla="*/ 753 h 1890"/>
                      <a:gd name="T52" fmla="*/ 1207 w 1619"/>
                      <a:gd name="T53" fmla="*/ 611 h 1890"/>
                      <a:gd name="T54" fmla="*/ 1093 w 1619"/>
                      <a:gd name="T55" fmla="*/ 497 h 1890"/>
                      <a:gd name="T56" fmla="*/ 965 w 1619"/>
                      <a:gd name="T57" fmla="*/ 383 h 1890"/>
                      <a:gd name="T58" fmla="*/ 838 w 1619"/>
                      <a:gd name="T59" fmla="*/ 270 h 1890"/>
                      <a:gd name="T60" fmla="*/ 767 w 1619"/>
                      <a:gd name="T61" fmla="*/ 227 h 1890"/>
                      <a:gd name="T62" fmla="*/ 625 w 1619"/>
                      <a:gd name="T63" fmla="*/ 142 h 1890"/>
                      <a:gd name="T64" fmla="*/ 483 w 1619"/>
                      <a:gd name="T65" fmla="*/ 85 h 1890"/>
                      <a:gd name="T66" fmla="*/ 327 w 1619"/>
                      <a:gd name="T67" fmla="*/ 42 h 1890"/>
                      <a:gd name="T68" fmla="*/ 241 w 1619"/>
                      <a:gd name="T69" fmla="*/ 28 h 1890"/>
                      <a:gd name="T70" fmla="*/ 85 w 1619"/>
                      <a:gd name="T71" fmla="*/ 0 h 18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619" h="1890">
                        <a:moveTo>
                          <a:pt x="0" y="0"/>
                        </a:moveTo>
                        <a:lnTo>
                          <a:pt x="0" y="28"/>
                        </a:lnTo>
                        <a:lnTo>
                          <a:pt x="85" y="42"/>
                        </a:lnTo>
                        <a:lnTo>
                          <a:pt x="156" y="42"/>
                        </a:lnTo>
                        <a:lnTo>
                          <a:pt x="241" y="56"/>
                        </a:lnTo>
                        <a:lnTo>
                          <a:pt x="241" y="56"/>
                        </a:lnTo>
                        <a:lnTo>
                          <a:pt x="312" y="71"/>
                        </a:lnTo>
                        <a:lnTo>
                          <a:pt x="398" y="85"/>
                        </a:lnTo>
                        <a:lnTo>
                          <a:pt x="469" y="113"/>
                        </a:lnTo>
                        <a:lnTo>
                          <a:pt x="540" y="142"/>
                        </a:lnTo>
                        <a:lnTo>
                          <a:pt x="611" y="184"/>
                        </a:lnTo>
                        <a:lnTo>
                          <a:pt x="682" y="213"/>
                        </a:lnTo>
                        <a:lnTo>
                          <a:pt x="753" y="255"/>
                        </a:lnTo>
                        <a:lnTo>
                          <a:pt x="824" y="298"/>
                        </a:lnTo>
                        <a:lnTo>
                          <a:pt x="880" y="341"/>
                        </a:lnTo>
                        <a:lnTo>
                          <a:pt x="951" y="398"/>
                        </a:lnTo>
                        <a:lnTo>
                          <a:pt x="1008" y="455"/>
                        </a:lnTo>
                        <a:lnTo>
                          <a:pt x="1065" y="511"/>
                        </a:lnTo>
                        <a:lnTo>
                          <a:pt x="1122" y="582"/>
                        </a:lnTo>
                        <a:lnTo>
                          <a:pt x="1178" y="639"/>
                        </a:lnTo>
                        <a:lnTo>
                          <a:pt x="1221" y="710"/>
                        </a:lnTo>
                        <a:lnTo>
                          <a:pt x="1278" y="782"/>
                        </a:lnTo>
                        <a:lnTo>
                          <a:pt x="1320" y="853"/>
                        </a:lnTo>
                        <a:lnTo>
                          <a:pt x="1363" y="924"/>
                        </a:lnTo>
                        <a:lnTo>
                          <a:pt x="1391" y="995"/>
                        </a:lnTo>
                        <a:lnTo>
                          <a:pt x="1434" y="1080"/>
                        </a:lnTo>
                        <a:lnTo>
                          <a:pt x="1462" y="1165"/>
                        </a:lnTo>
                        <a:lnTo>
                          <a:pt x="1491" y="1251"/>
                        </a:lnTo>
                        <a:lnTo>
                          <a:pt x="1519" y="1336"/>
                        </a:lnTo>
                        <a:lnTo>
                          <a:pt x="1548" y="1421"/>
                        </a:lnTo>
                        <a:lnTo>
                          <a:pt x="1562" y="1521"/>
                        </a:lnTo>
                        <a:lnTo>
                          <a:pt x="1562" y="1521"/>
                        </a:lnTo>
                        <a:lnTo>
                          <a:pt x="1576" y="1606"/>
                        </a:lnTo>
                        <a:lnTo>
                          <a:pt x="1590" y="1691"/>
                        </a:lnTo>
                        <a:lnTo>
                          <a:pt x="1590" y="1791"/>
                        </a:lnTo>
                        <a:lnTo>
                          <a:pt x="1590" y="1890"/>
                        </a:lnTo>
                        <a:lnTo>
                          <a:pt x="1619" y="1890"/>
                        </a:lnTo>
                        <a:lnTo>
                          <a:pt x="1619" y="1791"/>
                        </a:lnTo>
                        <a:lnTo>
                          <a:pt x="1619" y="1691"/>
                        </a:lnTo>
                        <a:lnTo>
                          <a:pt x="1604" y="1606"/>
                        </a:lnTo>
                        <a:lnTo>
                          <a:pt x="1590" y="1507"/>
                        </a:lnTo>
                        <a:lnTo>
                          <a:pt x="1590" y="1507"/>
                        </a:lnTo>
                        <a:lnTo>
                          <a:pt x="1576" y="1407"/>
                        </a:lnTo>
                        <a:lnTo>
                          <a:pt x="1548" y="1322"/>
                        </a:lnTo>
                        <a:lnTo>
                          <a:pt x="1519" y="1236"/>
                        </a:lnTo>
                        <a:lnTo>
                          <a:pt x="1491" y="1151"/>
                        </a:lnTo>
                        <a:lnTo>
                          <a:pt x="1462" y="1066"/>
                        </a:lnTo>
                        <a:lnTo>
                          <a:pt x="1434" y="995"/>
                        </a:lnTo>
                        <a:lnTo>
                          <a:pt x="1391" y="909"/>
                        </a:lnTo>
                        <a:lnTo>
                          <a:pt x="1349" y="838"/>
                        </a:lnTo>
                        <a:lnTo>
                          <a:pt x="1306" y="767"/>
                        </a:lnTo>
                        <a:lnTo>
                          <a:pt x="1292" y="753"/>
                        </a:lnTo>
                        <a:lnTo>
                          <a:pt x="1249" y="682"/>
                        </a:lnTo>
                        <a:lnTo>
                          <a:pt x="1207" y="611"/>
                        </a:lnTo>
                        <a:lnTo>
                          <a:pt x="1150" y="554"/>
                        </a:lnTo>
                        <a:lnTo>
                          <a:pt x="1093" y="497"/>
                        </a:lnTo>
                        <a:lnTo>
                          <a:pt x="1036" y="426"/>
                        </a:lnTo>
                        <a:lnTo>
                          <a:pt x="965" y="383"/>
                        </a:lnTo>
                        <a:lnTo>
                          <a:pt x="909" y="327"/>
                        </a:lnTo>
                        <a:lnTo>
                          <a:pt x="838" y="270"/>
                        </a:lnTo>
                        <a:lnTo>
                          <a:pt x="838" y="270"/>
                        </a:lnTo>
                        <a:lnTo>
                          <a:pt x="767" y="227"/>
                        </a:lnTo>
                        <a:lnTo>
                          <a:pt x="696" y="184"/>
                        </a:lnTo>
                        <a:lnTo>
                          <a:pt x="625" y="142"/>
                        </a:lnTo>
                        <a:lnTo>
                          <a:pt x="554" y="113"/>
                        </a:lnTo>
                        <a:lnTo>
                          <a:pt x="483" y="85"/>
                        </a:lnTo>
                        <a:lnTo>
                          <a:pt x="412" y="56"/>
                        </a:lnTo>
                        <a:lnTo>
                          <a:pt x="327" y="42"/>
                        </a:lnTo>
                        <a:lnTo>
                          <a:pt x="241" y="28"/>
                        </a:lnTo>
                        <a:lnTo>
                          <a:pt x="241" y="28"/>
                        </a:lnTo>
                        <a:lnTo>
                          <a:pt x="156" y="14"/>
                        </a:lnTo>
                        <a:lnTo>
                          <a:pt x="8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Freeform 40"/>
                  <p:cNvSpPr>
                    <a:spLocks/>
                  </p:cNvSpPr>
                  <p:nvPr/>
                </p:nvSpPr>
                <p:spPr bwMode="auto">
                  <a:xfrm>
                    <a:off x="10875" y="10783"/>
                    <a:ext cx="1561" cy="1820"/>
                  </a:xfrm>
                  <a:custGeom>
                    <a:avLst/>
                    <a:gdLst>
                      <a:gd name="T0" fmla="*/ 1533 w 1561"/>
                      <a:gd name="T1" fmla="*/ 0 h 1820"/>
                      <a:gd name="T2" fmla="*/ 1533 w 1561"/>
                      <a:gd name="T3" fmla="*/ 157 h 1820"/>
                      <a:gd name="T4" fmla="*/ 1519 w 1561"/>
                      <a:gd name="T5" fmla="*/ 313 h 1820"/>
                      <a:gd name="T6" fmla="*/ 1505 w 1561"/>
                      <a:gd name="T7" fmla="*/ 384 h 1820"/>
                      <a:gd name="T8" fmla="*/ 1476 w 1561"/>
                      <a:gd name="T9" fmla="*/ 541 h 1820"/>
                      <a:gd name="T10" fmla="*/ 1419 w 1561"/>
                      <a:gd name="T11" fmla="*/ 683 h 1820"/>
                      <a:gd name="T12" fmla="*/ 1363 w 1561"/>
                      <a:gd name="T13" fmla="*/ 825 h 1820"/>
                      <a:gd name="T14" fmla="*/ 1277 w 1561"/>
                      <a:gd name="T15" fmla="*/ 967 h 1820"/>
                      <a:gd name="T16" fmla="*/ 1192 w 1561"/>
                      <a:gd name="T17" fmla="*/ 1095 h 1820"/>
                      <a:gd name="T18" fmla="*/ 1093 w 1561"/>
                      <a:gd name="T19" fmla="*/ 1209 h 1820"/>
                      <a:gd name="T20" fmla="*/ 965 w 1561"/>
                      <a:gd name="T21" fmla="*/ 1323 h 1820"/>
                      <a:gd name="T22" fmla="*/ 852 w 1561"/>
                      <a:gd name="T23" fmla="*/ 1422 h 1820"/>
                      <a:gd name="T24" fmla="*/ 710 w 1561"/>
                      <a:gd name="T25" fmla="*/ 1522 h 1820"/>
                      <a:gd name="T26" fmla="*/ 568 w 1561"/>
                      <a:gd name="T27" fmla="*/ 1593 h 1820"/>
                      <a:gd name="T28" fmla="*/ 411 w 1561"/>
                      <a:gd name="T29" fmla="*/ 1664 h 1820"/>
                      <a:gd name="T30" fmla="*/ 255 w 1561"/>
                      <a:gd name="T31" fmla="*/ 1721 h 1820"/>
                      <a:gd name="T32" fmla="*/ 85 w 1561"/>
                      <a:gd name="T33" fmla="*/ 1763 h 1820"/>
                      <a:gd name="T34" fmla="*/ 0 w 1561"/>
                      <a:gd name="T35" fmla="*/ 1792 h 1820"/>
                      <a:gd name="T36" fmla="*/ 85 w 1561"/>
                      <a:gd name="T37" fmla="*/ 1806 h 1820"/>
                      <a:gd name="T38" fmla="*/ 184 w 1561"/>
                      <a:gd name="T39" fmla="*/ 1777 h 1820"/>
                      <a:gd name="T40" fmla="*/ 355 w 1561"/>
                      <a:gd name="T41" fmla="*/ 1735 h 1820"/>
                      <a:gd name="T42" fmla="*/ 511 w 1561"/>
                      <a:gd name="T43" fmla="*/ 1664 h 1820"/>
                      <a:gd name="T44" fmla="*/ 653 w 1561"/>
                      <a:gd name="T45" fmla="*/ 1593 h 1820"/>
                      <a:gd name="T46" fmla="*/ 795 w 1561"/>
                      <a:gd name="T47" fmla="*/ 1507 h 1820"/>
                      <a:gd name="T48" fmla="*/ 866 w 1561"/>
                      <a:gd name="T49" fmla="*/ 1450 h 1820"/>
                      <a:gd name="T50" fmla="*/ 993 w 1561"/>
                      <a:gd name="T51" fmla="*/ 1351 h 1820"/>
                      <a:gd name="T52" fmla="*/ 1107 w 1561"/>
                      <a:gd name="T53" fmla="*/ 1237 h 1820"/>
                      <a:gd name="T54" fmla="*/ 1206 w 1561"/>
                      <a:gd name="T55" fmla="*/ 1109 h 1820"/>
                      <a:gd name="T56" fmla="*/ 1306 w 1561"/>
                      <a:gd name="T57" fmla="*/ 981 h 1820"/>
                      <a:gd name="T58" fmla="*/ 1348 w 1561"/>
                      <a:gd name="T59" fmla="*/ 910 h 1820"/>
                      <a:gd name="T60" fmla="*/ 1419 w 1561"/>
                      <a:gd name="T61" fmla="*/ 768 h 1820"/>
                      <a:gd name="T62" fmla="*/ 1476 w 1561"/>
                      <a:gd name="T63" fmla="*/ 626 h 1820"/>
                      <a:gd name="T64" fmla="*/ 1519 w 1561"/>
                      <a:gd name="T65" fmla="*/ 484 h 1820"/>
                      <a:gd name="T66" fmla="*/ 1533 w 1561"/>
                      <a:gd name="T67" fmla="*/ 398 h 1820"/>
                      <a:gd name="T68" fmla="*/ 1547 w 1561"/>
                      <a:gd name="T69" fmla="*/ 313 h 1820"/>
                      <a:gd name="T70" fmla="*/ 1561 w 1561"/>
                      <a:gd name="T71" fmla="*/ 157 h 1820"/>
                      <a:gd name="T72" fmla="*/ 1561 w 1561"/>
                      <a:gd name="T73" fmla="*/ 0 h 18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61" h="1820">
                        <a:moveTo>
                          <a:pt x="1561" y="0"/>
                        </a:moveTo>
                        <a:lnTo>
                          <a:pt x="1533" y="0"/>
                        </a:lnTo>
                        <a:lnTo>
                          <a:pt x="1533" y="86"/>
                        </a:lnTo>
                        <a:lnTo>
                          <a:pt x="1533" y="157"/>
                        </a:lnTo>
                        <a:lnTo>
                          <a:pt x="1533" y="242"/>
                        </a:lnTo>
                        <a:lnTo>
                          <a:pt x="1519" y="313"/>
                        </a:lnTo>
                        <a:lnTo>
                          <a:pt x="1505" y="384"/>
                        </a:lnTo>
                        <a:lnTo>
                          <a:pt x="1505" y="384"/>
                        </a:lnTo>
                        <a:lnTo>
                          <a:pt x="1490" y="469"/>
                        </a:lnTo>
                        <a:lnTo>
                          <a:pt x="1476" y="541"/>
                        </a:lnTo>
                        <a:lnTo>
                          <a:pt x="1448" y="612"/>
                        </a:lnTo>
                        <a:lnTo>
                          <a:pt x="1419" y="683"/>
                        </a:lnTo>
                        <a:lnTo>
                          <a:pt x="1391" y="754"/>
                        </a:lnTo>
                        <a:lnTo>
                          <a:pt x="1363" y="825"/>
                        </a:lnTo>
                        <a:lnTo>
                          <a:pt x="1320" y="896"/>
                        </a:lnTo>
                        <a:lnTo>
                          <a:pt x="1277" y="967"/>
                        </a:lnTo>
                        <a:lnTo>
                          <a:pt x="1235" y="1024"/>
                        </a:lnTo>
                        <a:lnTo>
                          <a:pt x="1192" y="1095"/>
                        </a:lnTo>
                        <a:lnTo>
                          <a:pt x="1135" y="1152"/>
                        </a:lnTo>
                        <a:lnTo>
                          <a:pt x="1093" y="1209"/>
                        </a:lnTo>
                        <a:lnTo>
                          <a:pt x="1036" y="1266"/>
                        </a:lnTo>
                        <a:lnTo>
                          <a:pt x="965" y="1323"/>
                        </a:lnTo>
                        <a:lnTo>
                          <a:pt x="908" y="1379"/>
                        </a:lnTo>
                        <a:lnTo>
                          <a:pt x="852" y="1422"/>
                        </a:lnTo>
                        <a:lnTo>
                          <a:pt x="781" y="1479"/>
                        </a:lnTo>
                        <a:lnTo>
                          <a:pt x="710" y="1522"/>
                        </a:lnTo>
                        <a:lnTo>
                          <a:pt x="639" y="1564"/>
                        </a:lnTo>
                        <a:lnTo>
                          <a:pt x="568" y="1593"/>
                        </a:lnTo>
                        <a:lnTo>
                          <a:pt x="497" y="1635"/>
                        </a:lnTo>
                        <a:lnTo>
                          <a:pt x="411" y="1664"/>
                        </a:lnTo>
                        <a:lnTo>
                          <a:pt x="340" y="1692"/>
                        </a:lnTo>
                        <a:lnTo>
                          <a:pt x="255" y="1721"/>
                        </a:lnTo>
                        <a:lnTo>
                          <a:pt x="170" y="1749"/>
                        </a:lnTo>
                        <a:lnTo>
                          <a:pt x="85" y="1763"/>
                        </a:lnTo>
                        <a:lnTo>
                          <a:pt x="85" y="1763"/>
                        </a:lnTo>
                        <a:lnTo>
                          <a:pt x="0" y="1792"/>
                        </a:lnTo>
                        <a:lnTo>
                          <a:pt x="14" y="1820"/>
                        </a:lnTo>
                        <a:lnTo>
                          <a:pt x="85" y="1806"/>
                        </a:lnTo>
                        <a:lnTo>
                          <a:pt x="99" y="1806"/>
                        </a:lnTo>
                        <a:lnTo>
                          <a:pt x="184" y="1777"/>
                        </a:lnTo>
                        <a:lnTo>
                          <a:pt x="269" y="1749"/>
                        </a:lnTo>
                        <a:lnTo>
                          <a:pt x="355" y="1735"/>
                        </a:lnTo>
                        <a:lnTo>
                          <a:pt x="426" y="1692"/>
                        </a:lnTo>
                        <a:lnTo>
                          <a:pt x="511" y="1664"/>
                        </a:lnTo>
                        <a:lnTo>
                          <a:pt x="582" y="1621"/>
                        </a:lnTo>
                        <a:lnTo>
                          <a:pt x="653" y="1593"/>
                        </a:lnTo>
                        <a:lnTo>
                          <a:pt x="724" y="1550"/>
                        </a:lnTo>
                        <a:lnTo>
                          <a:pt x="795" y="1507"/>
                        </a:lnTo>
                        <a:lnTo>
                          <a:pt x="795" y="1493"/>
                        </a:lnTo>
                        <a:lnTo>
                          <a:pt x="866" y="1450"/>
                        </a:lnTo>
                        <a:lnTo>
                          <a:pt x="937" y="1394"/>
                        </a:lnTo>
                        <a:lnTo>
                          <a:pt x="993" y="1351"/>
                        </a:lnTo>
                        <a:lnTo>
                          <a:pt x="1050" y="1294"/>
                        </a:lnTo>
                        <a:lnTo>
                          <a:pt x="1107" y="1237"/>
                        </a:lnTo>
                        <a:lnTo>
                          <a:pt x="1164" y="1180"/>
                        </a:lnTo>
                        <a:lnTo>
                          <a:pt x="1206" y="1109"/>
                        </a:lnTo>
                        <a:lnTo>
                          <a:pt x="1263" y="1052"/>
                        </a:lnTo>
                        <a:lnTo>
                          <a:pt x="1306" y="981"/>
                        </a:lnTo>
                        <a:lnTo>
                          <a:pt x="1306" y="981"/>
                        </a:lnTo>
                        <a:lnTo>
                          <a:pt x="1348" y="910"/>
                        </a:lnTo>
                        <a:lnTo>
                          <a:pt x="1391" y="839"/>
                        </a:lnTo>
                        <a:lnTo>
                          <a:pt x="1419" y="768"/>
                        </a:lnTo>
                        <a:lnTo>
                          <a:pt x="1448" y="697"/>
                        </a:lnTo>
                        <a:lnTo>
                          <a:pt x="1476" y="626"/>
                        </a:lnTo>
                        <a:lnTo>
                          <a:pt x="1505" y="555"/>
                        </a:lnTo>
                        <a:lnTo>
                          <a:pt x="1519" y="484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47" y="313"/>
                        </a:lnTo>
                        <a:lnTo>
                          <a:pt x="1561" y="242"/>
                        </a:lnTo>
                        <a:lnTo>
                          <a:pt x="1561" y="157"/>
                        </a:lnTo>
                        <a:lnTo>
                          <a:pt x="1561" y="86"/>
                        </a:lnTo>
                        <a:lnTo>
                          <a:pt x="15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9199" y="12617"/>
                  <a:ext cx="17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9100" y="7599"/>
                  <a:ext cx="241" cy="1322"/>
                </a:xfrm>
                <a:custGeom>
                  <a:avLst/>
                  <a:gdLst>
                    <a:gd name="T0" fmla="*/ 213 w 241"/>
                    <a:gd name="T1" fmla="*/ 1322 h 1322"/>
                    <a:gd name="T2" fmla="*/ 241 w 241"/>
                    <a:gd name="T3" fmla="*/ 1322 h 1322"/>
                    <a:gd name="T4" fmla="*/ 28 w 241"/>
                    <a:gd name="T5" fmla="*/ 0 h 1322"/>
                    <a:gd name="T6" fmla="*/ 0 w 241"/>
                    <a:gd name="T7" fmla="*/ 14 h 1322"/>
                    <a:gd name="T8" fmla="*/ 213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213" y="1322"/>
                      </a:moveTo>
                      <a:lnTo>
                        <a:pt x="241" y="1322"/>
                      </a:lnTo>
                      <a:lnTo>
                        <a:pt x="28" y="0"/>
                      </a:lnTo>
                      <a:lnTo>
                        <a:pt x="0" y="14"/>
                      </a:lnTo>
                      <a:lnTo>
                        <a:pt x="213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0818" y="7599"/>
                  <a:ext cx="241" cy="1322"/>
                </a:xfrm>
                <a:custGeom>
                  <a:avLst/>
                  <a:gdLst>
                    <a:gd name="T0" fmla="*/ 0 w 241"/>
                    <a:gd name="T1" fmla="*/ 1322 h 1322"/>
                    <a:gd name="T2" fmla="*/ 28 w 241"/>
                    <a:gd name="T3" fmla="*/ 1322 h 1322"/>
                    <a:gd name="T4" fmla="*/ 241 w 241"/>
                    <a:gd name="T5" fmla="*/ 14 h 1322"/>
                    <a:gd name="T6" fmla="*/ 213 w 241"/>
                    <a:gd name="T7" fmla="*/ 0 h 1322"/>
                    <a:gd name="T8" fmla="*/ 0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0" y="1322"/>
                      </a:moveTo>
                      <a:lnTo>
                        <a:pt x="28" y="1322"/>
                      </a:lnTo>
                      <a:lnTo>
                        <a:pt x="241" y="14"/>
                      </a:lnTo>
                      <a:lnTo>
                        <a:pt x="213" y="0"/>
                      </a:lnTo>
                      <a:lnTo>
                        <a:pt x="0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Oval 37"/>
                <p:cNvSpPr>
                  <a:spLocks noChangeArrowheads="1"/>
                </p:cNvSpPr>
                <p:nvPr/>
              </p:nvSpPr>
              <p:spPr bwMode="auto">
                <a:xfrm>
                  <a:off x="9128" y="7542"/>
                  <a:ext cx="1903" cy="7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Oval 38"/>
                <p:cNvSpPr>
                  <a:spLocks noChangeArrowheads="1"/>
                </p:cNvSpPr>
                <p:nvPr/>
              </p:nvSpPr>
              <p:spPr bwMode="auto">
                <a:xfrm>
                  <a:off x="9100" y="7499"/>
                  <a:ext cx="1959" cy="142"/>
                </a:xfrm>
                <a:prstGeom prst="ellipse">
                  <a:avLst/>
                </a:prstGeom>
                <a:noFill/>
                <a:ln w="1778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776095" y="195008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722120" y="9753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748665" y="111061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1235710" y="1678940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137096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193865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2371725" y="20586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2479675" y="157099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1506220" y="2383155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1506220" y="287083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910590" y="20040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315595" y="178752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748665" y="281686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414655" y="232727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1073150" y="238315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2046605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2046605" y="2545715"/>
                <a:ext cx="288925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640080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514600" y="2400300"/>
              <a:ext cx="288290" cy="297815"/>
            </a:xfrm>
            <a:prstGeom prst="ellipse">
              <a:avLst/>
            </a:prstGeom>
            <a:solidFill>
              <a:srgbClr val="FF0000"/>
            </a:solidFill>
            <a:ln w="1778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02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Candy Jar Problem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92" y="1295400"/>
            <a:ext cx="802454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50289" y="99595"/>
            <a:ext cx="1055853" cy="994523"/>
            <a:chOff x="0" y="0"/>
            <a:chExt cx="3011805" cy="3277235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0"/>
              <a:ext cx="3011805" cy="3277235"/>
              <a:chOff x="0" y="0"/>
              <a:chExt cx="3011805" cy="3277235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011805" cy="3277235"/>
                <a:chOff x="7708" y="7499"/>
                <a:chExt cx="4743" cy="5161"/>
              </a:xfrm>
            </p:grpSpPr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7708" y="8907"/>
                  <a:ext cx="1619" cy="1890"/>
                </a:xfrm>
                <a:custGeom>
                  <a:avLst/>
                  <a:gdLst>
                    <a:gd name="T0" fmla="*/ 1619 w 1619"/>
                    <a:gd name="T1" fmla="*/ 0 h 1890"/>
                    <a:gd name="T2" fmla="*/ 1463 w 1619"/>
                    <a:gd name="T3" fmla="*/ 14 h 1890"/>
                    <a:gd name="T4" fmla="*/ 1378 w 1619"/>
                    <a:gd name="T5" fmla="*/ 28 h 1890"/>
                    <a:gd name="T6" fmla="*/ 1221 w 1619"/>
                    <a:gd name="T7" fmla="*/ 56 h 1890"/>
                    <a:gd name="T8" fmla="*/ 1065 w 1619"/>
                    <a:gd name="T9" fmla="*/ 113 h 1890"/>
                    <a:gd name="T10" fmla="*/ 923 w 1619"/>
                    <a:gd name="T11" fmla="*/ 184 h 1890"/>
                    <a:gd name="T12" fmla="*/ 781 w 1619"/>
                    <a:gd name="T13" fmla="*/ 270 h 1890"/>
                    <a:gd name="T14" fmla="*/ 710 w 1619"/>
                    <a:gd name="T15" fmla="*/ 327 h 1890"/>
                    <a:gd name="T16" fmla="*/ 583 w 1619"/>
                    <a:gd name="T17" fmla="*/ 426 h 1890"/>
                    <a:gd name="T18" fmla="*/ 469 w 1619"/>
                    <a:gd name="T19" fmla="*/ 554 h 1890"/>
                    <a:gd name="T20" fmla="*/ 370 w 1619"/>
                    <a:gd name="T21" fmla="*/ 682 h 1890"/>
                    <a:gd name="T22" fmla="*/ 313 w 1619"/>
                    <a:gd name="T23" fmla="*/ 767 h 1890"/>
                    <a:gd name="T24" fmla="*/ 228 w 1619"/>
                    <a:gd name="T25" fmla="*/ 909 h 1890"/>
                    <a:gd name="T26" fmla="*/ 157 w 1619"/>
                    <a:gd name="T27" fmla="*/ 1066 h 1890"/>
                    <a:gd name="T28" fmla="*/ 100 w 1619"/>
                    <a:gd name="T29" fmla="*/ 1236 h 1890"/>
                    <a:gd name="T30" fmla="*/ 43 w 1619"/>
                    <a:gd name="T31" fmla="*/ 1407 h 1890"/>
                    <a:gd name="T32" fmla="*/ 29 w 1619"/>
                    <a:gd name="T33" fmla="*/ 1507 h 1890"/>
                    <a:gd name="T34" fmla="*/ 0 w 1619"/>
                    <a:gd name="T35" fmla="*/ 1691 h 1890"/>
                    <a:gd name="T36" fmla="*/ 0 w 1619"/>
                    <a:gd name="T37" fmla="*/ 1890 h 1890"/>
                    <a:gd name="T38" fmla="*/ 29 w 1619"/>
                    <a:gd name="T39" fmla="*/ 1791 h 1890"/>
                    <a:gd name="T40" fmla="*/ 43 w 1619"/>
                    <a:gd name="T41" fmla="*/ 1606 h 1890"/>
                    <a:gd name="T42" fmla="*/ 57 w 1619"/>
                    <a:gd name="T43" fmla="*/ 1521 h 1890"/>
                    <a:gd name="T44" fmla="*/ 100 w 1619"/>
                    <a:gd name="T45" fmla="*/ 1336 h 1890"/>
                    <a:gd name="T46" fmla="*/ 157 w 1619"/>
                    <a:gd name="T47" fmla="*/ 1165 h 1890"/>
                    <a:gd name="T48" fmla="*/ 228 w 1619"/>
                    <a:gd name="T49" fmla="*/ 995 h 1890"/>
                    <a:gd name="T50" fmla="*/ 299 w 1619"/>
                    <a:gd name="T51" fmla="*/ 853 h 1890"/>
                    <a:gd name="T52" fmla="*/ 398 w 1619"/>
                    <a:gd name="T53" fmla="*/ 710 h 1890"/>
                    <a:gd name="T54" fmla="*/ 497 w 1619"/>
                    <a:gd name="T55" fmla="*/ 582 h 1890"/>
                    <a:gd name="T56" fmla="*/ 611 w 1619"/>
                    <a:gd name="T57" fmla="*/ 455 h 1890"/>
                    <a:gd name="T58" fmla="*/ 739 w 1619"/>
                    <a:gd name="T59" fmla="*/ 341 h 1890"/>
                    <a:gd name="T60" fmla="*/ 866 w 1619"/>
                    <a:gd name="T61" fmla="*/ 255 h 1890"/>
                    <a:gd name="T62" fmla="*/ 1008 w 1619"/>
                    <a:gd name="T63" fmla="*/ 184 h 1890"/>
                    <a:gd name="T64" fmla="*/ 1150 w 1619"/>
                    <a:gd name="T65" fmla="*/ 113 h 1890"/>
                    <a:gd name="T66" fmla="*/ 1307 w 1619"/>
                    <a:gd name="T67" fmla="*/ 71 h 1890"/>
                    <a:gd name="T68" fmla="*/ 1392 w 1619"/>
                    <a:gd name="T69" fmla="*/ 56 h 1890"/>
                    <a:gd name="T70" fmla="*/ 1548 w 1619"/>
                    <a:gd name="T71" fmla="*/ 42 h 1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19" h="1890">
                      <a:moveTo>
                        <a:pt x="1619" y="28"/>
                      </a:moveTo>
                      <a:lnTo>
                        <a:pt x="1619" y="0"/>
                      </a:lnTo>
                      <a:lnTo>
                        <a:pt x="1548" y="0"/>
                      </a:lnTo>
                      <a:lnTo>
                        <a:pt x="1463" y="14"/>
                      </a:lnTo>
                      <a:lnTo>
                        <a:pt x="1378" y="28"/>
                      </a:lnTo>
                      <a:lnTo>
                        <a:pt x="1378" y="28"/>
                      </a:lnTo>
                      <a:lnTo>
                        <a:pt x="1292" y="42"/>
                      </a:lnTo>
                      <a:lnTo>
                        <a:pt x="1221" y="56"/>
                      </a:lnTo>
                      <a:lnTo>
                        <a:pt x="1136" y="85"/>
                      </a:lnTo>
                      <a:lnTo>
                        <a:pt x="1065" y="113"/>
                      </a:lnTo>
                      <a:lnTo>
                        <a:pt x="994" y="142"/>
                      </a:lnTo>
                      <a:lnTo>
                        <a:pt x="923" y="184"/>
                      </a:lnTo>
                      <a:lnTo>
                        <a:pt x="852" y="227"/>
                      </a:lnTo>
                      <a:lnTo>
                        <a:pt x="781" y="270"/>
                      </a:lnTo>
                      <a:lnTo>
                        <a:pt x="781" y="270"/>
                      </a:lnTo>
                      <a:lnTo>
                        <a:pt x="710" y="327"/>
                      </a:lnTo>
                      <a:lnTo>
                        <a:pt x="654" y="383"/>
                      </a:lnTo>
                      <a:lnTo>
                        <a:pt x="583" y="426"/>
                      </a:lnTo>
                      <a:lnTo>
                        <a:pt x="526" y="497"/>
                      </a:lnTo>
                      <a:lnTo>
                        <a:pt x="469" y="554"/>
                      </a:lnTo>
                      <a:lnTo>
                        <a:pt x="426" y="611"/>
                      </a:lnTo>
                      <a:lnTo>
                        <a:pt x="370" y="682"/>
                      </a:lnTo>
                      <a:lnTo>
                        <a:pt x="327" y="753"/>
                      </a:lnTo>
                      <a:lnTo>
                        <a:pt x="313" y="767"/>
                      </a:lnTo>
                      <a:lnTo>
                        <a:pt x="270" y="838"/>
                      </a:lnTo>
                      <a:lnTo>
                        <a:pt x="228" y="909"/>
                      </a:lnTo>
                      <a:lnTo>
                        <a:pt x="185" y="995"/>
                      </a:lnTo>
                      <a:lnTo>
                        <a:pt x="157" y="1066"/>
                      </a:lnTo>
                      <a:lnTo>
                        <a:pt x="128" y="1151"/>
                      </a:lnTo>
                      <a:lnTo>
                        <a:pt x="100" y="1236"/>
                      </a:lnTo>
                      <a:lnTo>
                        <a:pt x="71" y="1322"/>
                      </a:lnTo>
                      <a:lnTo>
                        <a:pt x="43" y="1407"/>
                      </a:lnTo>
                      <a:lnTo>
                        <a:pt x="29" y="1507"/>
                      </a:lnTo>
                      <a:lnTo>
                        <a:pt x="29" y="1507"/>
                      </a:lnTo>
                      <a:lnTo>
                        <a:pt x="15" y="1606"/>
                      </a:lnTo>
                      <a:lnTo>
                        <a:pt x="0" y="1691"/>
                      </a:lnTo>
                      <a:lnTo>
                        <a:pt x="0" y="1791"/>
                      </a:lnTo>
                      <a:lnTo>
                        <a:pt x="0" y="1890"/>
                      </a:lnTo>
                      <a:lnTo>
                        <a:pt x="29" y="1890"/>
                      </a:lnTo>
                      <a:lnTo>
                        <a:pt x="29" y="1791"/>
                      </a:lnTo>
                      <a:lnTo>
                        <a:pt x="43" y="1691"/>
                      </a:lnTo>
                      <a:lnTo>
                        <a:pt x="43" y="1606"/>
                      </a:lnTo>
                      <a:lnTo>
                        <a:pt x="57" y="1521"/>
                      </a:lnTo>
                      <a:lnTo>
                        <a:pt x="57" y="1521"/>
                      </a:lnTo>
                      <a:lnTo>
                        <a:pt x="71" y="1421"/>
                      </a:lnTo>
                      <a:lnTo>
                        <a:pt x="100" y="1336"/>
                      </a:lnTo>
                      <a:lnTo>
                        <a:pt x="128" y="1251"/>
                      </a:lnTo>
                      <a:lnTo>
                        <a:pt x="157" y="1165"/>
                      </a:lnTo>
                      <a:lnTo>
                        <a:pt x="185" y="1080"/>
                      </a:lnTo>
                      <a:lnTo>
                        <a:pt x="228" y="995"/>
                      </a:lnTo>
                      <a:lnTo>
                        <a:pt x="256" y="924"/>
                      </a:lnTo>
                      <a:lnTo>
                        <a:pt x="299" y="853"/>
                      </a:lnTo>
                      <a:lnTo>
                        <a:pt x="341" y="782"/>
                      </a:lnTo>
                      <a:lnTo>
                        <a:pt x="398" y="710"/>
                      </a:lnTo>
                      <a:lnTo>
                        <a:pt x="441" y="639"/>
                      </a:lnTo>
                      <a:lnTo>
                        <a:pt x="497" y="582"/>
                      </a:lnTo>
                      <a:lnTo>
                        <a:pt x="554" y="511"/>
                      </a:lnTo>
                      <a:lnTo>
                        <a:pt x="611" y="455"/>
                      </a:lnTo>
                      <a:lnTo>
                        <a:pt x="668" y="398"/>
                      </a:lnTo>
                      <a:lnTo>
                        <a:pt x="739" y="341"/>
                      </a:lnTo>
                      <a:lnTo>
                        <a:pt x="795" y="298"/>
                      </a:lnTo>
                      <a:lnTo>
                        <a:pt x="866" y="255"/>
                      </a:lnTo>
                      <a:lnTo>
                        <a:pt x="937" y="213"/>
                      </a:lnTo>
                      <a:lnTo>
                        <a:pt x="1008" y="184"/>
                      </a:lnTo>
                      <a:lnTo>
                        <a:pt x="1079" y="142"/>
                      </a:lnTo>
                      <a:lnTo>
                        <a:pt x="1150" y="113"/>
                      </a:lnTo>
                      <a:lnTo>
                        <a:pt x="1221" y="85"/>
                      </a:lnTo>
                      <a:lnTo>
                        <a:pt x="1307" y="71"/>
                      </a:lnTo>
                      <a:lnTo>
                        <a:pt x="1392" y="56"/>
                      </a:lnTo>
                      <a:lnTo>
                        <a:pt x="1392" y="56"/>
                      </a:lnTo>
                      <a:lnTo>
                        <a:pt x="1463" y="42"/>
                      </a:lnTo>
                      <a:lnTo>
                        <a:pt x="1548" y="42"/>
                      </a:lnTo>
                      <a:lnTo>
                        <a:pt x="1619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7723" y="10783"/>
                  <a:ext cx="1561" cy="1820"/>
                </a:xfrm>
                <a:custGeom>
                  <a:avLst/>
                  <a:gdLst>
                    <a:gd name="T0" fmla="*/ 0 w 1561"/>
                    <a:gd name="T1" fmla="*/ 0 h 1820"/>
                    <a:gd name="T2" fmla="*/ 0 w 1561"/>
                    <a:gd name="T3" fmla="*/ 157 h 1820"/>
                    <a:gd name="T4" fmla="*/ 14 w 1561"/>
                    <a:gd name="T5" fmla="*/ 313 h 1820"/>
                    <a:gd name="T6" fmla="*/ 28 w 1561"/>
                    <a:gd name="T7" fmla="*/ 398 h 1820"/>
                    <a:gd name="T8" fmla="*/ 56 w 1561"/>
                    <a:gd name="T9" fmla="*/ 555 h 1820"/>
                    <a:gd name="T10" fmla="*/ 113 w 1561"/>
                    <a:gd name="T11" fmla="*/ 697 h 1820"/>
                    <a:gd name="T12" fmla="*/ 170 w 1561"/>
                    <a:gd name="T13" fmla="*/ 839 h 1820"/>
                    <a:gd name="T14" fmla="*/ 255 w 1561"/>
                    <a:gd name="T15" fmla="*/ 981 h 1820"/>
                    <a:gd name="T16" fmla="*/ 298 w 1561"/>
                    <a:gd name="T17" fmla="*/ 1052 h 1820"/>
                    <a:gd name="T18" fmla="*/ 397 w 1561"/>
                    <a:gd name="T19" fmla="*/ 1180 h 1820"/>
                    <a:gd name="T20" fmla="*/ 511 w 1561"/>
                    <a:gd name="T21" fmla="*/ 1294 h 1820"/>
                    <a:gd name="T22" fmla="*/ 624 w 1561"/>
                    <a:gd name="T23" fmla="*/ 1394 h 1820"/>
                    <a:gd name="T24" fmla="*/ 766 w 1561"/>
                    <a:gd name="T25" fmla="*/ 1493 h 1820"/>
                    <a:gd name="T26" fmla="*/ 837 w 1561"/>
                    <a:gd name="T27" fmla="*/ 1550 h 1820"/>
                    <a:gd name="T28" fmla="*/ 979 w 1561"/>
                    <a:gd name="T29" fmla="*/ 1621 h 1820"/>
                    <a:gd name="T30" fmla="*/ 1135 w 1561"/>
                    <a:gd name="T31" fmla="*/ 1692 h 1820"/>
                    <a:gd name="T32" fmla="*/ 1292 w 1561"/>
                    <a:gd name="T33" fmla="*/ 1749 h 1820"/>
                    <a:gd name="T34" fmla="*/ 1462 w 1561"/>
                    <a:gd name="T35" fmla="*/ 1806 h 1820"/>
                    <a:gd name="T36" fmla="*/ 1547 w 1561"/>
                    <a:gd name="T37" fmla="*/ 1820 h 1820"/>
                    <a:gd name="T38" fmla="*/ 1476 w 1561"/>
                    <a:gd name="T39" fmla="*/ 1763 h 1820"/>
                    <a:gd name="T40" fmla="*/ 1391 w 1561"/>
                    <a:gd name="T41" fmla="*/ 1749 h 1820"/>
                    <a:gd name="T42" fmla="*/ 1221 w 1561"/>
                    <a:gd name="T43" fmla="*/ 1692 h 1820"/>
                    <a:gd name="T44" fmla="*/ 1064 w 1561"/>
                    <a:gd name="T45" fmla="*/ 1635 h 1820"/>
                    <a:gd name="T46" fmla="*/ 922 w 1561"/>
                    <a:gd name="T47" fmla="*/ 1564 h 1820"/>
                    <a:gd name="T48" fmla="*/ 780 w 1561"/>
                    <a:gd name="T49" fmla="*/ 1479 h 1820"/>
                    <a:gd name="T50" fmla="*/ 653 w 1561"/>
                    <a:gd name="T51" fmla="*/ 1379 h 1820"/>
                    <a:gd name="T52" fmla="*/ 539 w 1561"/>
                    <a:gd name="T53" fmla="*/ 1266 h 1820"/>
                    <a:gd name="T54" fmla="*/ 426 w 1561"/>
                    <a:gd name="T55" fmla="*/ 1152 h 1820"/>
                    <a:gd name="T56" fmla="*/ 326 w 1561"/>
                    <a:gd name="T57" fmla="*/ 1024 h 1820"/>
                    <a:gd name="T58" fmla="*/ 241 w 1561"/>
                    <a:gd name="T59" fmla="*/ 896 h 1820"/>
                    <a:gd name="T60" fmla="*/ 170 w 1561"/>
                    <a:gd name="T61" fmla="*/ 754 h 1820"/>
                    <a:gd name="T62" fmla="*/ 113 w 1561"/>
                    <a:gd name="T63" fmla="*/ 612 h 1820"/>
                    <a:gd name="T64" fmla="*/ 71 w 1561"/>
                    <a:gd name="T65" fmla="*/ 469 h 1820"/>
                    <a:gd name="T66" fmla="*/ 56 w 1561"/>
                    <a:gd name="T67" fmla="*/ 384 h 1820"/>
                    <a:gd name="T68" fmla="*/ 28 w 1561"/>
                    <a:gd name="T69" fmla="*/ 242 h 1820"/>
                    <a:gd name="T70" fmla="*/ 28 w 1561"/>
                    <a:gd name="T71" fmla="*/ 86 h 1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61" h="1820">
                      <a:moveTo>
                        <a:pt x="28" y="0"/>
                      </a:move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0" y="157"/>
                      </a:lnTo>
                      <a:lnTo>
                        <a:pt x="0" y="242"/>
                      </a:lnTo>
                      <a:lnTo>
                        <a:pt x="14" y="313"/>
                      </a:lnTo>
                      <a:lnTo>
                        <a:pt x="28" y="398"/>
                      </a:lnTo>
                      <a:lnTo>
                        <a:pt x="28" y="398"/>
                      </a:lnTo>
                      <a:lnTo>
                        <a:pt x="42" y="484"/>
                      </a:lnTo>
                      <a:lnTo>
                        <a:pt x="56" y="555"/>
                      </a:lnTo>
                      <a:lnTo>
                        <a:pt x="85" y="626"/>
                      </a:lnTo>
                      <a:lnTo>
                        <a:pt x="113" y="697"/>
                      </a:lnTo>
                      <a:lnTo>
                        <a:pt x="142" y="768"/>
                      </a:lnTo>
                      <a:lnTo>
                        <a:pt x="170" y="839"/>
                      </a:lnTo>
                      <a:lnTo>
                        <a:pt x="213" y="910"/>
                      </a:lnTo>
                      <a:lnTo>
                        <a:pt x="255" y="981"/>
                      </a:lnTo>
                      <a:lnTo>
                        <a:pt x="255" y="981"/>
                      </a:lnTo>
                      <a:lnTo>
                        <a:pt x="298" y="1052"/>
                      </a:lnTo>
                      <a:lnTo>
                        <a:pt x="355" y="1109"/>
                      </a:lnTo>
                      <a:lnTo>
                        <a:pt x="397" y="1180"/>
                      </a:lnTo>
                      <a:lnTo>
                        <a:pt x="454" y="1237"/>
                      </a:lnTo>
                      <a:lnTo>
                        <a:pt x="511" y="1294"/>
                      </a:lnTo>
                      <a:lnTo>
                        <a:pt x="568" y="1351"/>
                      </a:lnTo>
                      <a:lnTo>
                        <a:pt x="624" y="1394"/>
                      </a:lnTo>
                      <a:lnTo>
                        <a:pt x="695" y="1450"/>
                      </a:lnTo>
                      <a:lnTo>
                        <a:pt x="766" y="1493"/>
                      </a:lnTo>
                      <a:lnTo>
                        <a:pt x="766" y="1507"/>
                      </a:lnTo>
                      <a:lnTo>
                        <a:pt x="837" y="1550"/>
                      </a:lnTo>
                      <a:lnTo>
                        <a:pt x="908" y="1593"/>
                      </a:lnTo>
                      <a:lnTo>
                        <a:pt x="979" y="1621"/>
                      </a:lnTo>
                      <a:lnTo>
                        <a:pt x="1050" y="1664"/>
                      </a:lnTo>
                      <a:lnTo>
                        <a:pt x="1135" y="1692"/>
                      </a:lnTo>
                      <a:lnTo>
                        <a:pt x="1206" y="1735"/>
                      </a:lnTo>
                      <a:lnTo>
                        <a:pt x="1292" y="1749"/>
                      </a:lnTo>
                      <a:lnTo>
                        <a:pt x="1377" y="1777"/>
                      </a:lnTo>
                      <a:lnTo>
                        <a:pt x="1462" y="1806"/>
                      </a:lnTo>
                      <a:lnTo>
                        <a:pt x="1476" y="1806"/>
                      </a:lnTo>
                      <a:lnTo>
                        <a:pt x="1547" y="1820"/>
                      </a:lnTo>
                      <a:lnTo>
                        <a:pt x="1561" y="1792"/>
                      </a:lnTo>
                      <a:lnTo>
                        <a:pt x="1476" y="1763"/>
                      </a:lnTo>
                      <a:lnTo>
                        <a:pt x="1476" y="1763"/>
                      </a:lnTo>
                      <a:lnTo>
                        <a:pt x="1391" y="1749"/>
                      </a:lnTo>
                      <a:lnTo>
                        <a:pt x="1306" y="1721"/>
                      </a:lnTo>
                      <a:lnTo>
                        <a:pt x="1221" y="1692"/>
                      </a:lnTo>
                      <a:lnTo>
                        <a:pt x="1150" y="1664"/>
                      </a:lnTo>
                      <a:lnTo>
                        <a:pt x="1064" y="1635"/>
                      </a:lnTo>
                      <a:lnTo>
                        <a:pt x="993" y="1593"/>
                      </a:lnTo>
                      <a:lnTo>
                        <a:pt x="922" y="1564"/>
                      </a:lnTo>
                      <a:lnTo>
                        <a:pt x="851" y="1522"/>
                      </a:lnTo>
                      <a:lnTo>
                        <a:pt x="780" y="1479"/>
                      </a:lnTo>
                      <a:lnTo>
                        <a:pt x="724" y="1422"/>
                      </a:lnTo>
                      <a:lnTo>
                        <a:pt x="653" y="1379"/>
                      </a:lnTo>
                      <a:lnTo>
                        <a:pt x="596" y="1323"/>
                      </a:lnTo>
                      <a:lnTo>
                        <a:pt x="539" y="1266"/>
                      </a:lnTo>
                      <a:lnTo>
                        <a:pt x="482" y="1209"/>
                      </a:lnTo>
                      <a:lnTo>
                        <a:pt x="426" y="1152"/>
                      </a:lnTo>
                      <a:lnTo>
                        <a:pt x="369" y="1095"/>
                      </a:lnTo>
                      <a:lnTo>
                        <a:pt x="326" y="1024"/>
                      </a:lnTo>
                      <a:lnTo>
                        <a:pt x="284" y="967"/>
                      </a:lnTo>
                      <a:lnTo>
                        <a:pt x="241" y="896"/>
                      </a:lnTo>
                      <a:lnTo>
                        <a:pt x="213" y="825"/>
                      </a:lnTo>
                      <a:lnTo>
                        <a:pt x="170" y="754"/>
                      </a:lnTo>
                      <a:lnTo>
                        <a:pt x="142" y="683"/>
                      </a:lnTo>
                      <a:lnTo>
                        <a:pt x="113" y="612"/>
                      </a:lnTo>
                      <a:lnTo>
                        <a:pt x="85" y="541"/>
                      </a:lnTo>
                      <a:lnTo>
                        <a:pt x="71" y="469"/>
                      </a:lnTo>
                      <a:lnTo>
                        <a:pt x="56" y="384"/>
                      </a:lnTo>
                      <a:lnTo>
                        <a:pt x="56" y="384"/>
                      </a:lnTo>
                      <a:lnTo>
                        <a:pt x="42" y="313"/>
                      </a:lnTo>
                      <a:lnTo>
                        <a:pt x="28" y="242"/>
                      </a:lnTo>
                      <a:lnTo>
                        <a:pt x="28" y="157"/>
                      </a:lnTo>
                      <a:lnTo>
                        <a:pt x="28" y="8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29" name="Group 28"/>
                <p:cNvGrpSpPr>
                  <a:grpSpLocks/>
                </p:cNvGrpSpPr>
                <p:nvPr/>
              </p:nvGrpSpPr>
              <p:grpSpPr bwMode="auto">
                <a:xfrm>
                  <a:off x="10832" y="8907"/>
                  <a:ext cx="1619" cy="3696"/>
                  <a:chOff x="10832" y="8907"/>
                  <a:chExt cx="1619" cy="3696"/>
                </a:xfrm>
              </p:grpSpPr>
              <p:sp>
                <p:nvSpPr>
                  <p:cNvPr id="35" name="Freeform 34"/>
                  <p:cNvSpPr>
                    <a:spLocks/>
                  </p:cNvSpPr>
                  <p:nvPr/>
                </p:nvSpPr>
                <p:spPr bwMode="auto">
                  <a:xfrm>
                    <a:off x="10832" y="8907"/>
                    <a:ext cx="1619" cy="1890"/>
                  </a:xfrm>
                  <a:custGeom>
                    <a:avLst/>
                    <a:gdLst>
                      <a:gd name="T0" fmla="*/ 0 w 1619"/>
                      <a:gd name="T1" fmla="*/ 28 h 1890"/>
                      <a:gd name="T2" fmla="*/ 156 w 1619"/>
                      <a:gd name="T3" fmla="*/ 42 h 1890"/>
                      <a:gd name="T4" fmla="*/ 241 w 1619"/>
                      <a:gd name="T5" fmla="*/ 56 h 1890"/>
                      <a:gd name="T6" fmla="*/ 398 w 1619"/>
                      <a:gd name="T7" fmla="*/ 85 h 1890"/>
                      <a:gd name="T8" fmla="*/ 540 w 1619"/>
                      <a:gd name="T9" fmla="*/ 142 h 1890"/>
                      <a:gd name="T10" fmla="*/ 682 w 1619"/>
                      <a:gd name="T11" fmla="*/ 213 h 1890"/>
                      <a:gd name="T12" fmla="*/ 824 w 1619"/>
                      <a:gd name="T13" fmla="*/ 298 h 1890"/>
                      <a:gd name="T14" fmla="*/ 951 w 1619"/>
                      <a:gd name="T15" fmla="*/ 398 h 1890"/>
                      <a:gd name="T16" fmla="*/ 1065 w 1619"/>
                      <a:gd name="T17" fmla="*/ 511 h 1890"/>
                      <a:gd name="T18" fmla="*/ 1178 w 1619"/>
                      <a:gd name="T19" fmla="*/ 639 h 1890"/>
                      <a:gd name="T20" fmla="*/ 1278 w 1619"/>
                      <a:gd name="T21" fmla="*/ 782 h 1890"/>
                      <a:gd name="T22" fmla="*/ 1363 w 1619"/>
                      <a:gd name="T23" fmla="*/ 924 h 1890"/>
                      <a:gd name="T24" fmla="*/ 1434 w 1619"/>
                      <a:gd name="T25" fmla="*/ 1080 h 1890"/>
                      <a:gd name="T26" fmla="*/ 1491 w 1619"/>
                      <a:gd name="T27" fmla="*/ 1251 h 1890"/>
                      <a:gd name="T28" fmla="*/ 1548 w 1619"/>
                      <a:gd name="T29" fmla="*/ 1421 h 1890"/>
                      <a:gd name="T30" fmla="*/ 1562 w 1619"/>
                      <a:gd name="T31" fmla="*/ 1521 h 1890"/>
                      <a:gd name="T32" fmla="*/ 1590 w 1619"/>
                      <a:gd name="T33" fmla="*/ 1691 h 1890"/>
                      <a:gd name="T34" fmla="*/ 1590 w 1619"/>
                      <a:gd name="T35" fmla="*/ 1890 h 1890"/>
                      <a:gd name="T36" fmla="*/ 1619 w 1619"/>
                      <a:gd name="T37" fmla="*/ 1791 h 1890"/>
                      <a:gd name="T38" fmla="*/ 1604 w 1619"/>
                      <a:gd name="T39" fmla="*/ 1606 h 1890"/>
                      <a:gd name="T40" fmla="*/ 1590 w 1619"/>
                      <a:gd name="T41" fmla="*/ 1507 h 1890"/>
                      <a:gd name="T42" fmla="*/ 1548 w 1619"/>
                      <a:gd name="T43" fmla="*/ 1322 h 1890"/>
                      <a:gd name="T44" fmla="*/ 1491 w 1619"/>
                      <a:gd name="T45" fmla="*/ 1151 h 1890"/>
                      <a:gd name="T46" fmla="*/ 1434 w 1619"/>
                      <a:gd name="T47" fmla="*/ 995 h 1890"/>
                      <a:gd name="T48" fmla="*/ 1349 w 1619"/>
                      <a:gd name="T49" fmla="*/ 838 h 1890"/>
                      <a:gd name="T50" fmla="*/ 1292 w 1619"/>
                      <a:gd name="T51" fmla="*/ 753 h 1890"/>
                      <a:gd name="T52" fmla="*/ 1207 w 1619"/>
                      <a:gd name="T53" fmla="*/ 611 h 1890"/>
                      <a:gd name="T54" fmla="*/ 1093 w 1619"/>
                      <a:gd name="T55" fmla="*/ 497 h 1890"/>
                      <a:gd name="T56" fmla="*/ 965 w 1619"/>
                      <a:gd name="T57" fmla="*/ 383 h 1890"/>
                      <a:gd name="T58" fmla="*/ 838 w 1619"/>
                      <a:gd name="T59" fmla="*/ 270 h 1890"/>
                      <a:gd name="T60" fmla="*/ 767 w 1619"/>
                      <a:gd name="T61" fmla="*/ 227 h 1890"/>
                      <a:gd name="T62" fmla="*/ 625 w 1619"/>
                      <a:gd name="T63" fmla="*/ 142 h 1890"/>
                      <a:gd name="T64" fmla="*/ 483 w 1619"/>
                      <a:gd name="T65" fmla="*/ 85 h 1890"/>
                      <a:gd name="T66" fmla="*/ 327 w 1619"/>
                      <a:gd name="T67" fmla="*/ 42 h 1890"/>
                      <a:gd name="T68" fmla="*/ 241 w 1619"/>
                      <a:gd name="T69" fmla="*/ 28 h 1890"/>
                      <a:gd name="T70" fmla="*/ 85 w 1619"/>
                      <a:gd name="T71" fmla="*/ 0 h 18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619" h="1890">
                        <a:moveTo>
                          <a:pt x="0" y="0"/>
                        </a:moveTo>
                        <a:lnTo>
                          <a:pt x="0" y="28"/>
                        </a:lnTo>
                        <a:lnTo>
                          <a:pt x="85" y="42"/>
                        </a:lnTo>
                        <a:lnTo>
                          <a:pt x="156" y="42"/>
                        </a:lnTo>
                        <a:lnTo>
                          <a:pt x="241" y="56"/>
                        </a:lnTo>
                        <a:lnTo>
                          <a:pt x="241" y="56"/>
                        </a:lnTo>
                        <a:lnTo>
                          <a:pt x="312" y="71"/>
                        </a:lnTo>
                        <a:lnTo>
                          <a:pt x="398" y="85"/>
                        </a:lnTo>
                        <a:lnTo>
                          <a:pt x="469" y="113"/>
                        </a:lnTo>
                        <a:lnTo>
                          <a:pt x="540" y="142"/>
                        </a:lnTo>
                        <a:lnTo>
                          <a:pt x="611" y="184"/>
                        </a:lnTo>
                        <a:lnTo>
                          <a:pt x="682" y="213"/>
                        </a:lnTo>
                        <a:lnTo>
                          <a:pt x="753" y="255"/>
                        </a:lnTo>
                        <a:lnTo>
                          <a:pt x="824" y="298"/>
                        </a:lnTo>
                        <a:lnTo>
                          <a:pt x="880" y="341"/>
                        </a:lnTo>
                        <a:lnTo>
                          <a:pt x="951" y="398"/>
                        </a:lnTo>
                        <a:lnTo>
                          <a:pt x="1008" y="455"/>
                        </a:lnTo>
                        <a:lnTo>
                          <a:pt x="1065" y="511"/>
                        </a:lnTo>
                        <a:lnTo>
                          <a:pt x="1122" y="582"/>
                        </a:lnTo>
                        <a:lnTo>
                          <a:pt x="1178" y="639"/>
                        </a:lnTo>
                        <a:lnTo>
                          <a:pt x="1221" y="710"/>
                        </a:lnTo>
                        <a:lnTo>
                          <a:pt x="1278" y="782"/>
                        </a:lnTo>
                        <a:lnTo>
                          <a:pt x="1320" y="853"/>
                        </a:lnTo>
                        <a:lnTo>
                          <a:pt x="1363" y="924"/>
                        </a:lnTo>
                        <a:lnTo>
                          <a:pt x="1391" y="995"/>
                        </a:lnTo>
                        <a:lnTo>
                          <a:pt x="1434" y="1080"/>
                        </a:lnTo>
                        <a:lnTo>
                          <a:pt x="1462" y="1165"/>
                        </a:lnTo>
                        <a:lnTo>
                          <a:pt x="1491" y="1251"/>
                        </a:lnTo>
                        <a:lnTo>
                          <a:pt x="1519" y="1336"/>
                        </a:lnTo>
                        <a:lnTo>
                          <a:pt x="1548" y="1421"/>
                        </a:lnTo>
                        <a:lnTo>
                          <a:pt x="1562" y="1521"/>
                        </a:lnTo>
                        <a:lnTo>
                          <a:pt x="1562" y="1521"/>
                        </a:lnTo>
                        <a:lnTo>
                          <a:pt x="1576" y="1606"/>
                        </a:lnTo>
                        <a:lnTo>
                          <a:pt x="1590" y="1691"/>
                        </a:lnTo>
                        <a:lnTo>
                          <a:pt x="1590" y="1791"/>
                        </a:lnTo>
                        <a:lnTo>
                          <a:pt x="1590" y="1890"/>
                        </a:lnTo>
                        <a:lnTo>
                          <a:pt x="1619" y="1890"/>
                        </a:lnTo>
                        <a:lnTo>
                          <a:pt x="1619" y="1791"/>
                        </a:lnTo>
                        <a:lnTo>
                          <a:pt x="1619" y="1691"/>
                        </a:lnTo>
                        <a:lnTo>
                          <a:pt x="1604" y="1606"/>
                        </a:lnTo>
                        <a:lnTo>
                          <a:pt x="1590" y="1507"/>
                        </a:lnTo>
                        <a:lnTo>
                          <a:pt x="1590" y="1507"/>
                        </a:lnTo>
                        <a:lnTo>
                          <a:pt x="1576" y="1407"/>
                        </a:lnTo>
                        <a:lnTo>
                          <a:pt x="1548" y="1322"/>
                        </a:lnTo>
                        <a:lnTo>
                          <a:pt x="1519" y="1236"/>
                        </a:lnTo>
                        <a:lnTo>
                          <a:pt x="1491" y="1151"/>
                        </a:lnTo>
                        <a:lnTo>
                          <a:pt x="1462" y="1066"/>
                        </a:lnTo>
                        <a:lnTo>
                          <a:pt x="1434" y="995"/>
                        </a:lnTo>
                        <a:lnTo>
                          <a:pt x="1391" y="909"/>
                        </a:lnTo>
                        <a:lnTo>
                          <a:pt x="1349" y="838"/>
                        </a:lnTo>
                        <a:lnTo>
                          <a:pt x="1306" y="767"/>
                        </a:lnTo>
                        <a:lnTo>
                          <a:pt x="1292" y="753"/>
                        </a:lnTo>
                        <a:lnTo>
                          <a:pt x="1249" y="682"/>
                        </a:lnTo>
                        <a:lnTo>
                          <a:pt x="1207" y="611"/>
                        </a:lnTo>
                        <a:lnTo>
                          <a:pt x="1150" y="554"/>
                        </a:lnTo>
                        <a:lnTo>
                          <a:pt x="1093" y="497"/>
                        </a:lnTo>
                        <a:lnTo>
                          <a:pt x="1036" y="426"/>
                        </a:lnTo>
                        <a:lnTo>
                          <a:pt x="965" y="383"/>
                        </a:lnTo>
                        <a:lnTo>
                          <a:pt x="909" y="327"/>
                        </a:lnTo>
                        <a:lnTo>
                          <a:pt x="838" y="270"/>
                        </a:lnTo>
                        <a:lnTo>
                          <a:pt x="838" y="270"/>
                        </a:lnTo>
                        <a:lnTo>
                          <a:pt x="767" y="227"/>
                        </a:lnTo>
                        <a:lnTo>
                          <a:pt x="696" y="184"/>
                        </a:lnTo>
                        <a:lnTo>
                          <a:pt x="625" y="142"/>
                        </a:lnTo>
                        <a:lnTo>
                          <a:pt x="554" y="113"/>
                        </a:lnTo>
                        <a:lnTo>
                          <a:pt x="483" y="85"/>
                        </a:lnTo>
                        <a:lnTo>
                          <a:pt x="412" y="56"/>
                        </a:lnTo>
                        <a:lnTo>
                          <a:pt x="327" y="42"/>
                        </a:lnTo>
                        <a:lnTo>
                          <a:pt x="241" y="28"/>
                        </a:lnTo>
                        <a:lnTo>
                          <a:pt x="241" y="28"/>
                        </a:lnTo>
                        <a:lnTo>
                          <a:pt x="156" y="14"/>
                        </a:lnTo>
                        <a:lnTo>
                          <a:pt x="8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6" name="Freeform 35"/>
                  <p:cNvSpPr>
                    <a:spLocks/>
                  </p:cNvSpPr>
                  <p:nvPr/>
                </p:nvSpPr>
                <p:spPr bwMode="auto">
                  <a:xfrm>
                    <a:off x="10875" y="10783"/>
                    <a:ext cx="1561" cy="1820"/>
                  </a:xfrm>
                  <a:custGeom>
                    <a:avLst/>
                    <a:gdLst>
                      <a:gd name="T0" fmla="*/ 1533 w 1561"/>
                      <a:gd name="T1" fmla="*/ 0 h 1820"/>
                      <a:gd name="T2" fmla="*/ 1533 w 1561"/>
                      <a:gd name="T3" fmla="*/ 157 h 1820"/>
                      <a:gd name="T4" fmla="*/ 1519 w 1561"/>
                      <a:gd name="T5" fmla="*/ 313 h 1820"/>
                      <a:gd name="T6" fmla="*/ 1505 w 1561"/>
                      <a:gd name="T7" fmla="*/ 384 h 1820"/>
                      <a:gd name="T8" fmla="*/ 1476 w 1561"/>
                      <a:gd name="T9" fmla="*/ 541 h 1820"/>
                      <a:gd name="T10" fmla="*/ 1419 w 1561"/>
                      <a:gd name="T11" fmla="*/ 683 h 1820"/>
                      <a:gd name="T12" fmla="*/ 1363 w 1561"/>
                      <a:gd name="T13" fmla="*/ 825 h 1820"/>
                      <a:gd name="T14" fmla="*/ 1277 w 1561"/>
                      <a:gd name="T15" fmla="*/ 967 h 1820"/>
                      <a:gd name="T16" fmla="*/ 1192 w 1561"/>
                      <a:gd name="T17" fmla="*/ 1095 h 1820"/>
                      <a:gd name="T18" fmla="*/ 1093 w 1561"/>
                      <a:gd name="T19" fmla="*/ 1209 h 1820"/>
                      <a:gd name="T20" fmla="*/ 965 w 1561"/>
                      <a:gd name="T21" fmla="*/ 1323 h 1820"/>
                      <a:gd name="T22" fmla="*/ 852 w 1561"/>
                      <a:gd name="T23" fmla="*/ 1422 h 1820"/>
                      <a:gd name="T24" fmla="*/ 710 w 1561"/>
                      <a:gd name="T25" fmla="*/ 1522 h 1820"/>
                      <a:gd name="T26" fmla="*/ 568 w 1561"/>
                      <a:gd name="T27" fmla="*/ 1593 h 1820"/>
                      <a:gd name="T28" fmla="*/ 411 w 1561"/>
                      <a:gd name="T29" fmla="*/ 1664 h 1820"/>
                      <a:gd name="T30" fmla="*/ 255 w 1561"/>
                      <a:gd name="T31" fmla="*/ 1721 h 1820"/>
                      <a:gd name="T32" fmla="*/ 85 w 1561"/>
                      <a:gd name="T33" fmla="*/ 1763 h 1820"/>
                      <a:gd name="T34" fmla="*/ 0 w 1561"/>
                      <a:gd name="T35" fmla="*/ 1792 h 1820"/>
                      <a:gd name="T36" fmla="*/ 85 w 1561"/>
                      <a:gd name="T37" fmla="*/ 1806 h 1820"/>
                      <a:gd name="T38" fmla="*/ 184 w 1561"/>
                      <a:gd name="T39" fmla="*/ 1777 h 1820"/>
                      <a:gd name="T40" fmla="*/ 355 w 1561"/>
                      <a:gd name="T41" fmla="*/ 1735 h 1820"/>
                      <a:gd name="T42" fmla="*/ 511 w 1561"/>
                      <a:gd name="T43" fmla="*/ 1664 h 1820"/>
                      <a:gd name="T44" fmla="*/ 653 w 1561"/>
                      <a:gd name="T45" fmla="*/ 1593 h 1820"/>
                      <a:gd name="T46" fmla="*/ 795 w 1561"/>
                      <a:gd name="T47" fmla="*/ 1507 h 1820"/>
                      <a:gd name="T48" fmla="*/ 866 w 1561"/>
                      <a:gd name="T49" fmla="*/ 1450 h 1820"/>
                      <a:gd name="T50" fmla="*/ 993 w 1561"/>
                      <a:gd name="T51" fmla="*/ 1351 h 1820"/>
                      <a:gd name="T52" fmla="*/ 1107 w 1561"/>
                      <a:gd name="T53" fmla="*/ 1237 h 1820"/>
                      <a:gd name="T54" fmla="*/ 1206 w 1561"/>
                      <a:gd name="T55" fmla="*/ 1109 h 1820"/>
                      <a:gd name="T56" fmla="*/ 1306 w 1561"/>
                      <a:gd name="T57" fmla="*/ 981 h 1820"/>
                      <a:gd name="T58" fmla="*/ 1348 w 1561"/>
                      <a:gd name="T59" fmla="*/ 910 h 1820"/>
                      <a:gd name="T60" fmla="*/ 1419 w 1561"/>
                      <a:gd name="T61" fmla="*/ 768 h 1820"/>
                      <a:gd name="T62" fmla="*/ 1476 w 1561"/>
                      <a:gd name="T63" fmla="*/ 626 h 1820"/>
                      <a:gd name="T64" fmla="*/ 1519 w 1561"/>
                      <a:gd name="T65" fmla="*/ 484 h 1820"/>
                      <a:gd name="T66" fmla="*/ 1533 w 1561"/>
                      <a:gd name="T67" fmla="*/ 398 h 1820"/>
                      <a:gd name="T68" fmla="*/ 1547 w 1561"/>
                      <a:gd name="T69" fmla="*/ 313 h 1820"/>
                      <a:gd name="T70" fmla="*/ 1561 w 1561"/>
                      <a:gd name="T71" fmla="*/ 157 h 1820"/>
                      <a:gd name="T72" fmla="*/ 1561 w 1561"/>
                      <a:gd name="T73" fmla="*/ 0 h 18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61" h="1820">
                        <a:moveTo>
                          <a:pt x="1561" y="0"/>
                        </a:moveTo>
                        <a:lnTo>
                          <a:pt x="1533" y="0"/>
                        </a:lnTo>
                        <a:lnTo>
                          <a:pt x="1533" y="86"/>
                        </a:lnTo>
                        <a:lnTo>
                          <a:pt x="1533" y="157"/>
                        </a:lnTo>
                        <a:lnTo>
                          <a:pt x="1533" y="242"/>
                        </a:lnTo>
                        <a:lnTo>
                          <a:pt x="1519" y="313"/>
                        </a:lnTo>
                        <a:lnTo>
                          <a:pt x="1505" y="384"/>
                        </a:lnTo>
                        <a:lnTo>
                          <a:pt x="1505" y="384"/>
                        </a:lnTo>
                        <a:lnTo>
                          <a:pt x="1490" y="469"/>
                        </a:lnTo>
                        <a:lnTo>
                          <a:pt x="1476" y="541"/>
                        </a:lnTo>
                        <a:lnTo>
                          <a:pt x="1448" y="612"/>
                        </a:lnTo>
                        <a:lnTo>
                          <a:pt x="1419" y="683"/>
                        </a:lnTo>
                        <a:lnTo>
                          <a:pt x="1391" y="754"/>
                        </a:lnTo>
                        <a:lnTo>
                          <a:pt x="1363" y="825"/>
                        </a:lnTo>
                        <a:lnTo>
                          <a:pt x="1320" y="896"/>
                        </a:lnTo>
                        <a:lnTo>
                          <a:pt x="1277" y="967"/>
                        </a:lnTo>
                        <a:lnTo>
                          <a:pt x="1235" y="1024"/>
                        </a:lnTo>
                        <a:lnTo>
                          <a:pt x="1192" y="1095"/>
                        </a:lnTo>
                        <a:lnTo>
                          <a:pt x="1135" y="1152"/>
                        </a:lnTo>
                        <a:lnTo>
                          <a:pt x="1093" y="1209"/>
                        </a:lnTo>
                        <a:lnTo>
                          <a:pt x="1036" y="1266"/>
                        </a:lnTo>
                        <a:lnTo>
                          <a:pt x="965" y="1323"/>
                        </a:lnTo>
                        <a:lnTo>
                          <a:pt x="908" y="1379"/>
                        </a:lnTo>
                        <a:lnTo>
                          <a:pt x="852" y="1422"/>
                        </a:lnTo>
                        <a:lnTo>
                          <a:pt x="781" y="1479"/>
                        </a:lnTo>
                        <a:lnTo>
                          <a:pt x="710" y="1522"/>
                        </a:lnTo>
                        <a:lnTo>
                          <a:pt x="639" y="1564"/>
                        </a:lnTo>
                        <a:lnTo>
                          <a:pt x="568" y="1593"/>
                        </a:lnTo>
                        <a:lnTo>
                          <a:pt x="497" y="1635"/>
                        </a:lnTo>
                        <a:lnTo>
                          <a:pt x="411" y="1664"/>
                        </a:lnTo>
                        <a:lnTo>
                          <a:pt x="340" y="1692"/>
                        </a:lnTo>
                        <a:lnTo>
                          <a:pt x="255" y="1721"/>
                        </a:lnTo>
                        <a:lnTo>
                          <a:pt x="170" y="1749"/>
                        </a:lnTo>
                        <a:lnTo>
                          <a:pt x="85" y="1763"/>
                        </a:lnTo>
                        <a:lnTo>
                          <a:pt x="85" y="1763"/>
                        </a:lnTo>
                        <a:lnTo>
                          <a:pt x="0" y="1792"/>
                        </a:lnTo>
                        <a:lnTo>
                          <a:pt x="14" y="1820"/>
                        </a:lnTo>
                        <a:lnTo>
                          <a:pt x="85" y="1806"/>
                        </a:lnTo>
                        <a:lnTo>
                          <a:pt x="99" y="1806"/>
                        </a:lnTo>
                        <a:lnTo>
                          <a:pt x="184" y="1777"/>
                        </a:lnTo>
                        <a:lnTo>
                          <a:pt x="269" y="1749"/>
                        </a:lnTo>
                        <a:lnTo>
                          <a:pt x="355" y="1735"/>
                        </a:lnTo>
                        <a:lnTo>
                          <a:pt x="426" y="1692"/>
                        </a:lnTo>
                        <a:lnTo>
                          <a:pt x="511" y="1664"/>
                        </a:lnTo>
                        <a:lnTo>
                          <a:pt x="582" y="1621"/>
                        </a:lnTo>
                        <a:lnTo>
                          <a:pt x="653" y="1593"/>
                        </a:lnTo>
                        <a:lnTo>
                          <a:pt x="724" y="1550"/>
                        </a:lnTo>
                        <a:lnTo>
                          <a:pt x="795" y="1507"/>
                        </a:lnTo>
                        <a:lnTo>
                          <a:pt x="795" y="1493"/>
                        </a:lnTo>
                        <a:lnTo>
                          <a:pt x="866" y="1450"/>
                        </a:lnTo>
                        <a:lnTo>
                          <a:pt x="937" y="1394"/>
                        </a:lnTo>
                        <a:lnTo>
                          <a:pt x="993" y="1351"/>
                        </a:lnTo>
                        <a:lnTo>
                          <a:pt x="1050" y="1294"/>
                        </a:lnTo>
                        <a:lnTo>
                          <a:pt x="1107" y="1237"/>
                        </a:lnTo>
                        <a:lnTo>
                          <a:pt x="1164" y="1180"/>
                        </a:lnTo>
                        <a:lnTo>
                          <a:pt x="1206" y="1109"/>
                        </a:lnTo>
                        <a:lnTo>
                          <a:pt x="1263" y="1052"/>
                        </a:lnTo>
                        <a:lnTo>
                          <a:pt x="1306" y="981"/>
                        </a:lnTo>
                        <a:lnTo>
                          <a:pt x="1306" y="981"/>
                        </a:lnTo>
                        <a:lnTo>
                          <a:pt x="1348" y="910"/>
                        </a:lnTo>
                        <a:lnTo>
                          <a:pt x="1391" y="839"/>
                        </a:lnTo>
                        <a:lnTo>
                          <a:pt x="1419" y="768"/>
                        </a:lnTo>
                        <a:lnTo>
                          <a:pt x="1448" y="697"/>
                        </a:lnTo>
                        <a:lnTo>
                          <a:pt x="1476" y="626"/>
                        </a:lnTo>
                        <a:lnTo>
                          <a:pt x="1505" y="555"/>
                        </a:lnTo>
                        <a:lnTo>
                          <a:pt x="1519" y="484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47" y="313"/>
                        </a:lnTo>
                        <a:lnTo>
                          <a:pt x="1561" y="242"/>
                        </a:lnTo>
                        <a:lnTo>
                          <a:pt x="1561" y="157"/>
                        </a:lnTo>
                        <a:lnTo>
                          <a:pt x="1561" y="86"/>
                        </a:lnTo>
                        <a:lnTo>
                          <a:pt x="15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9199" y="12617"/>
                  <a:ext cx="17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9100" y="7599"/>
                  <a:ext cx="241" cy="1322"/>
                </a:xfrm>
                <a:custGeom>
                  <a:avLst/>
                  <a:gdLst>
                    <a:gd name="T0" fmla="*/ 213 w 241"/>
                    <a:gd name="T1" fmla="*/ 1322 h 1322"/>
                    <a:gd name="T2" fmla="*/ 241 w 241"/>
                    <a:gd name="T3" fmla="*/ 1322 h 1322"/>
                    <a:gd name="T4" fmla="*/ 28 w 241"/>
                    <a:gd name="T5" fmla="*/ 0 h 1322"/>
                    <a:gd name="T6" fmla="*/ 0 w 241"/>
                    <a:gd name="T7" fmla="*/ 14 h 1322"/>
                    <a:gd name="T8" fmla="*/ 213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213" y="1322"/>
                      </a:moveTo>
                      <a:lnTo>
                        <a:pt x="241" y="1322"/>
                      </a:lnTo>
                      <a:lnTo>
                        <a:pt x="28" y="0"/>
                      </a:lnTo>
                      <a:lnTo>
                        <a:pt x="0" y="14"/>
                      </a:lnTo>
                      <a:lnTo>
                        <a:pt x="213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0818" y="7599"/>
                  <a:ext cx="241" cy="1322"/>
                </a:xfrm>
                <a:custGeom>
                  <a:avLst/>
                  <a:gdLst>
                    <a:gd name="T0" fmla="*/ 0 w 241"/>
                    <a:gd name="T1" fmla="*/ 1322 h 1322"/>
                    <a:gd name="T2" fmla="*/ 28 w 241"/>
                    <a:gd name="T3" fmla="*/ 1322 h 1322"/>
                    <a:gd name="T4" fmla="*/ 241 w 241"/>
                    <a:gd name="T5" fmla="*/ 14 h 1322"/>
                    <a:gd name="T6" fmla="*/ 213 w 241"/>
                    <a:gd name="T7" fmla="*/ 0 h 1322"/>
                    <a:gd name="T8" fmla="*/ 0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0" y="1322"/>
                      </a:moveTo>
                      <a:lnTo>
                        <a:pt x="28" y="1322"/>
                      </a:lnTo>
                      <a:lnTo>
                        <a:pt x="241" y="14"/>
                      </a:lnTo>
                      <a:lnTo>
                        <a:pt x="213" y="0"/>
                      </a:lnTo>
                      <a:lnTo>
                        <a:pt x="0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Oval 32"/>
                <p:cNvSpPr>
                  <a:spLocks noChangeArrowheads="1"/>
                </p:cNvSpPr>
                <p:nvPr/>
              </p:nvSpPr>
              <p:spPr bwMode="auto">
                <a:xfrm>
                  <a:off x="9128" y="7542"/>
                  <a:ext cx="1903" cy="7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9100" y="7499"/>
                  <a:ext cx="1959" cy="142"/>
                </a:xfrm>
                <a:prstGeom prst="ellipse">
                  <a:avLst/>
                </a:prstGeom>
                <a:noFill/>
                <a:ln w="1778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1776095" y="195008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722120" y="9753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748665" y="111061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235710" y="1678940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137096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93865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2371725" y="20586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2479675" y="157099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1506220" y="2383155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1506220" y="287083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910590" y="20040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315595" y="178752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748665" y="281686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414655" y="232727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1073150" y="238315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046605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2046605" y="2545715"/>
                <a:ext cx="288925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40080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514600" y="2400300"/>
              <a:ext cx="288290" cy="297815"/>
            </a:xfrm>
            <a:prstGeom prst="ellipse">
              <a:avLst/>
            </a:prstGeom>
            <a:solidFill>
              <a:srgbClr val="FF0000"/>
            </a:solidFill>
            <a:ln w="1778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20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/>
                <a:cs typeface="Verdana"/>
              </a:rPr>
              <a:t>Procedural Fluency</a:t>
            </a:r>
            <a:endParaRPr lang="en-US" sz="32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581150"/>
            <a:ext cx="72866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8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algn="r"/>
            <a:r>
              <a:rPr lang="en-US" sz="2000" b="1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323975" y="1268410"/>
            <a:ext cx="7659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Verdana"/>
                <a:cs typeface="Verdana"/>
              </a:rPr>
              <a:t>Extending learning from the original Candy Jar Task:</a:t>
            </a:r>
          </a:p>
          <a:p>
            <a:endParaRPr lang="en-US" sz="2000" dirty="0" smtClean="0">
              <a:solidFill>
                <a:srgbClr val="8064A2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8064A2"/>
              </a:solidFill>
            </a:endParaRPr>
          </a:p>
          <a:p>
            <a:endParaRPr lang="en-US" sz="2000" dirty="0" smtClean="0">
              <a:solidFill>
                <a:schemeClr val="tx2"/>
              </a:solidFill>
              <a:latin typeface="Verdana"/>
              <a:cs typeface="Verdana"/>
            </a:endParaRPr>
          </a:p>
        </p:txBody>
      </p:sp>
      <p:pic>
        <p:nvPicPr>
          <p:cNvPr id="10" name="Picture 9" descr="Macintosh HD:Users:dmh:Desktop:Screen Shot 2013-12-15 at 5.07.38 P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980988" cy="2015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1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/>
                <a:cs typeface="Verdana"/>
              </a:rPr>
              <a:t>Procedural Fluency</a:t>
            </a:r>
            <a:endParaRPr lang="en-US" sz="32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581150"/>
            <a:ext cx="72866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8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algn="r"/>
            <a:r>
              <a:rPr lang="en-US" sz="2000" b="1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323975" y="1268410"/>
            <a:ext cx="76593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8064A2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8064A2"/>
              </a:solidFill>
            </a:endParaRPr>
          </a:p>
          <a:p>
            <a:endParaRPr lang="en-US" sz="20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269" y="1913926"/>
            <a:ext cx="3339049" cy="11604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Macintosh HD:Users:dmh:Desktop:Screen Shot 2013-12-15 at 5.07.38 P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8" y="2213220"/>
            <a:ext cx="2126715" cy="117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able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86" y="4997554"/>
            <a:ext cx="3005893" cy="15491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831" y="3387384"/>
            <a:ext cx="2826059" cy="2384766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3" name="Group 15"/>
          <p:cNvGrpSpPr/>
          <p:nvPr/>
        </p:nvGrpSpPr>
        <p:grpSpPr>
          <a:xfrm>
            <a:off x="7811145" y="312463"/>
            <a:ext cx="1246214" cy="1415608"/>
            <a:chOff x="0" y="0"/>
            <a:chExt cx="3011805" cy="327723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011805" cy="3277235"/>
              <a:chOff x="0" y="0"/>
              <a:chExt cx="3011805" cy="3277235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011805" cy="3277235"/>
                <a:chOff x="7708" y="7499"/>
                <a:chExt cx="4743" cy="5161"/>
              </a:xfrm>
            </p:grpSpPr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7708" y="8907"/>
                  <a:ext cx="1619" cy="1890"/>
                </a:xfrm>
                <a:custGeom>
                  <a:avLst/>
                  <a:gdLst>
                    <a:gd name="T0" fmla="*/ 1619 w 1619"/>
                    <a:gd name="T1" fmla="*/ 0 h 1890"/>
                    <a:gd name="T2" fmla="*/ 1463 w 1619"/>
                    <a:gd name="T3" fmla="*/ 14 h 1890"/>
                    <a:gd name="T4" fmla="*/ 1378 w 1619"/>
                    <a:gd name="T5" fmla="*/ 28 h 1890"/>
                    <a:gd name="T6" fmla="*/ 1221 w 1619"/>
                    <a:gd name="T7" fmla="*/ 56 h 1890"/>
                    <a:gd name="T8" fmla="*/ 1065 w 1619"/>
                    <a:gd name="T9" fmla="*/ 113 h 1890"/>
                    <a:gd name="T10" fmla="*/ 923 w 1619"/>
                    <a:gd name="T11" fmla="*/ 184 h 1890"/>
                    <a:gd name="T12" fmla="*/ 781 w 1619"/>
                    <a:gd name="T13" fmla="*/ 270 h 1890"/>
                    <a:gd name="T14" fmla="*/ 710 w 1619"/>
                    <a:gd name="T15" fmla="*/ 327 h 1890"/>
                    <a:gd name="T16" fmla="*/ 583 w 1619"/>
                    <a:gd name="T17" fmla="*/ 426 h 1890"/>
                    <a:gd name="T18" fmla="*/ 469 w 1619"/>
                    <a:gd name="T19" fmla="*/ 554 h 1890"/>
                    <a:gd name="T20" fmla="*/ 370 w 1619"/>
                    <a:gd name="T21" fmla="*/ 682 h 1890"/>
                    <a:gd name="T22" fmla="*/ 313 w 1619"/>
                    <a:gd name="T23" fmla="*/ 767 h 1890"/>
                    <a:gd name="T24" fmla="*/ 228 w 1619"/>
                    <a:gd name="T25" fmla="*/ 909 h 1890"/>
                    <a:gd name="T26" fmla="*/ 157 w 1619"/>
                    <a:gd name="T27" fmla="*/ 1066 h 1890"/>
                    <a:gd name="T28" fmla="*/ 100 w 1619"/>
                    <a:gd name="T29" fmla="*/ 1236 h 1890"/>
                    <a:gd name="T30" fmla="*/ 43 w 1619"/>
                    <a:gd name="T31" fmla="*/ 1407 h 1890"/>
                    <a:gd name="T32" fmla="*/ 29 w 1619"/>
                    <a:gd name="T33" fmla="*/ 1507 h 1890"/>
                    <a:gd name="T34" fmla="*/ 0 w 1619"/>
                    <a:gd name="T35" fmla="*/ 1691 h 1890"/>
                    <a:gd name="T36" fmla="*/ 0 w 1619"/>
                    <a:gd name="T37" fmla="*/ 1890 h 1890"/>
                    <a:gd name="T38" fmla="*/ 29 w 1619"/>
                    <a:gd name="T39" fmla="*/ 1791 h 1890"/>
                    <a:gd name="T40" fmla="*/ 43 w 1619"/>
                    <a:gd name="T41" fmla="*/ 1606 h 1890"/>
                    <a:gd name="T42" fmla="*/ 57 w 1619"/>
                    <a:gd name="T43" fmla="*/ 1521 h 1890"/>
                    <a:gd name="T44" fmla="*/ 100 w 1619"/>
                    <a:gd name="T45" fmla="*/ 1336 h 1890"/>
                    <a:gd name="T46" fmla="*/ 157 w 1619"/>
                    <a:gd name="T47" fmla="*/ 1165 h 1890"/>
                    <a:gd name="T48" fmla="*/ 228 w 1619"/>
                    <a:gd name="T49" fmla="*/ 995 h 1890"/>
                    <a:gd name="T50" fmla="*/ 299 w 1619"/>
                    <a:gd name="T51" fmla="*/ 853 h 1890"/>
                    <a:gd name="T52" fmla="*/ 398 w 1619"/>
                    <a:gd name="T53" fmla="*/ 710 h 1890"/>
                    <a:gd name="T54" fmla="*/ 497 w 1619"/>
                    <a:gd name="T55" fmla="*/ 582 h 1890"/>
                    <a:gd name="T56" fmla="*/ 611 w 1619"/>
                    <a:gd name="T57" fmla="*/ 455 h 1890"/>
                    <a:gd name="T58" fmla="*/ 739 w 1619"/>
                    <a:gd name="T59" fmla="*/ 341 h 1890"/>
                    <a:gd name="T60" fmla="*/ 866 w 1619"/>
                    <a:gd name="T61" fmla="*/ 255 h 1890"/>
                    <a:gd name="T62" fmla="*/ 1008 w 1619"/>
                    <a:gd name="T63" fmla="*/ 184 h 1890"/>
                    <a:gd name="T64" fmla="*/ 1150 w 1619"/>
                    <a:gd name="T65" fmla="*/ 113 h 1890"/>
                    <a:gd name="T66" fmla="*/ 1307 w 1619"/>
                    <a:gd name="T67" fmla="*/ 71 h 1890"/>
                    <a:gd name="T68" fmla="*/ 1392 w 1619"/>
                    <a:gd name="T69" fmla="*/ 56 h 1890"/>
                    <a:gd name="T70" fmla="*/ 1548 w 1619"/>
                    <a:gd name="T71" fmla="*/ 42 h 1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19" h="1890">
                      <a:moveTo>
                        <a:pt x="1619" y="28"/>
                      </a:moveTo>
                      <a:lnTo>
                        <a:pt x="1619" y="0"/>
                      </a:lnTo>
                      <a:lnTo>
                        <a:pt x="1548" y="0"/>
                      </a:lnTo>
                      <a:lnTo>
                        <a:pt x="1463" y="14"/>
                      </a:lnTo>
                      <a:lnTo>
                        <a:pt x="1378" y="28"/>
                      </a:lnTo>
                      <a:lnTo>
                        <a:pt x="1378" y="28"/>
                      </a:lnTo>
                      <a:lnTo>
                        <a:pt x="1292" y="42"/>
                      </a:lnTo>
                      <a:lnTo>
                        <a:pt x="1221" y="56"/>
                      </a:lnTo>
                      <a:lnTo>
                        <a:pt x="1136" y="85"/>
                      </a:lnTo>
                      <a:lnTo>
                        <a:pt x="1065" y="113"/>
                      </a:lnTo>
                      <a:lnTo>
                        <a:pt x="994" y="142"/>
                      </a:lnTo>
                      <a:lnTo>
                        <a:pt x="923" y="184"/>
                      </a:lnTo>
                      <a:lnTo>
                        <a:pt x="852" y="227"/>
                      </a:lnTo>
                      <a:lnTo>
                        <a:pt x="781" y="270"/>
                      </a:lnTo>
                      <a:lnTo>
                        <a:pt x="781" y="270"/>
                      </a:lnTo>
                      <a:lnTo>
                        <a:pt x="710" y="327"/>
                      </a:lnTo>
                      <a:lnTo>
                        <a:pt x="654" y="383"/>
                      </a:lnTo>
                      <a:lnTo>
                        <a:pt x="583" y="426"/>
                      </a:lnTo>
                      <a:lnTo>
                        <a:pt x="526" y="497"/>
                      </a:lnTo>
                      <a:lnTo>
                        <a:pt x="469" y="554"/>
                      </a:lnTo>
                      <a:lnTo>
                        <a:pt x="426" y="611"/>
                      </a:lnTo>
                      <a:lnTo>
                        <a:pt x="370" y="682"/>
                      </a:lnTo>
                      <a:lnTo>
                        <a:pt x="327" y="753"/>
                      </a:lnTo>
                      <a:lnTo>
                        <a:pt x="313" y="767"/>
                      </a:lnTo>
                      <a:lnTo>
                        <a:pt x="270" y="838"/>
                      </a:lnTo>
                      <a:lnTo>
                        <a:pt x="228" y="909"/>
                      </a:lnTo>
                      <a:lnTo>
                        <a:pt x="185" y="995"/>
                      </a:lnTo>
                      <a:lnTo>
                        <a:pt x="157" y="1066"/>
                      </a:lnTo>
                      <a:lnTo>
                        <a:pt x="128" y="1151"/>
                      </a:lnTo>
                      <a:lnTo>
                        <a:pt x="100" y="1236"/>
                      </a:lnTo>
                      <a:lnTo>
                        <a:pt x="71" y="1322"/>
                      </a:lnTo>
                      <a:lnTo>
                        <a:pt x="43" y="1407"/>
                      </a:lnTo>
                      <a:lnTo>
                        <a:pt x="29" y="1507"/>
                      </a:lnTo>
                      <a:lnTo>
                        <a:pt x="29" y="1507"/>
                      </a:lnTo>
                      <a:lnTo>
                        <a:pt x="15" y="1606"/>
                      </a:lnTo>
                      <a:lnTo>
                        <a:pt x="0" y="1691"/>
                      </a:lnTo>
                      <a:lnTo>
                        <a:pt x="0" y="1791"/>
                      </a:lnTo>
                      <a:lnTo>
                        <a:pt x="0" y="1890"/>
                      </a:lnTo>
                      <a:lnTo>
                        <a:pt x="29" y="1890"/>
                      </a:lnTo>
                      <a:lnTo>
                        <a:pt x="29" y="1791"/>
                      </a:lnTo>
                      <a:lnTo>
                        <a:pt x="43" y="1691"/>
                      </a:lnTo>
                      <a:lnTo>
                        <a:pt x="43" y="1606"/>
                      </a:lnTo>
                      <a:lnTo>
                        <a:pt x="57" y="1521"/>
                      </a:lnTo>
                      <a:lnTo>
                        <a:pt x="57" y="1521"/>
                      </a:lnTo>
                      <a:lnTo>
                        <a:pt x="71" y="1421"/>
                      </a:lnTo>
                      <a:lnTo>
                        <a:pt x="100" y="1336"/>
                      </a:lnTo>
                      <a:lnTo>
                        <a:pt x="128" y="1251"/>
                      </a:lnTo>
                      <a:lnTo>
                        <a:pt x="157" y="1165"/>
                      </a:lnTo>
                      <a:lnTo>
                        <a:pt x="185" y="1080"/>
                      </a:lnTo>
                      <a:lnTo>
                        <a:pt x="228" y="995"/>
                      </a:lnTo>
                      <a:lnTo>
                        <a:pt x="256" y="924"/>
                      </a:lnTo>
                      <a:lnTo>
                        <a:pt x="299" y="853"/>
                      </a:lnTo>
                      <a:lnTo>
                        <a:pt x="341" y="782"/>
                      </a:lnTo>
                      <a:lnTo>
                        <a:pt x="398" y="710"/>
                      </a:lnTo>
                      <a:lnTo>
                        <a:pt x="441" y="639"/>
                      </a:lnTo>
                      <a:lnTo>
                        <a:pt x="497" y="582"/>
                      </a:lnTo>
                      <a:lnTo>
                        <a:pt x="554" y="511"/>
                      </a:lnTo>
                      <a:lnTo>
                        <a:pt x="611" y="455"/>
                      </a:lnTo>
                      <a:lnTo>
                        <a:pt x="668" y="398"/>
                      </a:lnTo>
                      <a:lnTo>
                        <a:pt x="739" y="341"/>
                      </a:lnTo>
                      <a:lnTo>
                        <a:pt x="795" y="298"/>
                      </a:lnTo>
                      <a:lnTo>
                        <a:pt x="866" y="255"/>
                      </a:lnTo>
                      <a:lnTo>
                        <a:pt x="937" y="213"/>
                      </a:lnTo>
                      <a:lnTo>
                        <a:pt x="1008" y="184"/>
                      </a:lnTo>
                      <a:lnTo>
                        <a:pt x="1079" y="142"/>
                      </a:lnTo>
                      <a:lnTo>
                        <a:pt x="1150" y="113"/>
                      </a:lnTo>
                      <a:lnTo>
                        <a:pt x="1221" y="85"/>
                      </a:lnTo>
                      <a:lnTo>
                        <a:pt x="1307" y="71"/>
                      </a:lnTo>
                      <a:lnTo>
                        <a:pt x="1392" y="56"/>
                      </a:lnTo>
                      <a:lnTo>
                        <a:pt x="1392" y="56"/>
                      </a:lnTo>
                      <a:lnTo>
                        <a:pt x="1463" y="42"/>
                      </a:lnTo>
                      <a:lnTo>
                        <a:pt x="1548" y="42"/>
                      </a:lnTo>
                      <a:lnTo>
                        <a:pt x="1619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>
                  <a:off x="7723" y="10783"/>
                  <a:ext cx="1561" cy="1820"/>
                </a:xfrm>
                <a:custGeom>
                  <a:avLst/>
                  <a:gdLst>
                    <a:gd name="T0" fmla="*/ 0 w 1561"/>
                    <a:gd name="T1" fmla="*/ 0 h 1820"/>
                    <a:gd name="T2" fmla="*/ 0 w 1561"/>
                    <a:gd name="T3" fmla="*/ 157 h 1820"/>
                    <a:gd name="T4" fmla="*/ 14 w 1561"/>
                    <a:gd name="T5" fmla="*/ 313 h 1820"/>
                    <a:gd name="T6" fmla="*/ 28 w 1561"/>
                    <a:gd name="T7" fmla="*/ 398 h 1820"/>
                    <a:gd name="T8" fmla="*/ 56 w 1561"/>
                    <a:gd name="T9" fmla="*/ 555 h 1820"/>
                    <a:gd name="T10" fmla="*/ 113 w 1561"/>
                    <a:gd name="T11" fmla="*/ 697 h 1820"/>
                    <a:gd name="T12" fmla="*/ 170 w 1561"/>
                    <a:gd name="T13" fmla="*/ 839 h 1820"/>
                    <a:gd name="T14" fmla="*/ 255 w 1561"/>
                    <a:gd name="T15" fmla="*/ 981 h 1820"/>
                    <a:gd name="T16" fmla="*/ 298 w 1561"/>
                    <a:gd name="T17" fmla="*/ 1052 h 1820"/>
                    <a:gd name="T18" fmla="*/ 397 w 1561"/>
                    <a:gd name="T19" fmla="*/ 1180 h 1820"/>
                    <a:gd name="T20" fmla="*/ 511 w 1561"/>
                    <a:gd name="T21" fmla="*/ 1294 h 1820"/>
                    <a:gd name="T22" fmla="*/ 624 w 1561"/>
                    <a:gd name="T23" fmla="*/ 1394 h 1820"/>
                    <a:gd name="T24" fmla="*/ 766 w 1561"/>
                    <a:gd name="T25" fmla="*/ 1493 h 1820"/>
                    <a:gd name="T26" fmla="*/ 837 w 1561"/>
                    <a:gd name="T27" fmla="*/ 1550 h 1820"/>
                    <a:gd name="T28" fmla="*/ 979 w 1561"/>
                    <a:gd name="T29" fmla="*/ 1621 h 1820"/>
                    <a:gd name="T30" fmla="*/ 1135 w 1561"/>
                    <a:gd name="T31" fmla="*/ 1692 h 1820"/>
                    <a:gd name="T32" fmla="*/ 1292 w 1561"/>
                    <a:gd name="T33" fmla="*/ 1749 h 1820"/>
                    <a:gd name="T34" fmla="*/ 1462 w 1561"/>
                    <a:gd name="T35" fmla="*/ 1806 h 1820"/>
                    <a:gd name="T36" fmla="*/ 1547 w 1561"/>
                    <a:gd name="T37" fmla="*/ 1820 h 1820"/>
                    <a:gd name="T38" fmla="*/ 1476 w 1561"/>
                    <a:gd name="T39" fmla="*/ 1763 h 1820"/>
                    <a:gd name="T40" fmla="*/ 1391 w 1561"/>
                    <a:gd name="T41" fmla="*/ 1749 h 1820"/>
                    <a:gd name="T42" fmla="*/ 1221 w 1561"/>
                    <a:gd name="T43" fmla="*/ 1692 h 1820"/>
                    <a:gd name="T44" fmla="*/ 1064 w 1561"/>
                    <a:gd name="T45" fmla="*/ 1635 h 1820"/>
                    <a:gd name="T46" fmla="*/ 922 w 1561"/>
                    <a:gd name="T47" fmla="*/ 1564 h 1820"/>
                    <a:gd name="T48" fmla="*/ 780 w 1561"/>
                    <a:gd name="T49" fmla="*/ 1479 h 1820"/>
                    <a:gd name="T50" fmla="*/ 653 w 1561"/>
                    <a:gd name="T51" fmla="*/ 1379 h 1820"/>
                    <a:gd name="T52" fmla="*/ 539 w 1561"/>
                    <a:gd name="T53" fmla="*/ 1266 h 1820"/>
                    <a:gd name="T54" fmla="*/ 426 w 1561"/>
                    <a:gd name="T55" fmla="*/ 1152 h 1820"/>
                    <a:gd name="T56" fmla="*/ 326 w 1561"/>
                    <a:gd name="T57" fmla="*/ 1024 h 1820"/>
                    <a:gd name="T58" fmla="*/ 241 w 1561"/>
                    <a:gd name="T59" fmla="*/ 896 h 1820"/>
                    <a:gd name="T60" fmla="*/ 170 w 1561"/>
                    <a:gd name="T61" fmla="*/ 754 h 1820"/>
                    <a:gd name="T62" fmla="*/ 113 w 1561"/>
                    <a:gd name="T63" fmla="*/ 612 h 1820"/>
                    <a:gd name="T64" fmla="*/ 71 w 1561"/>
                    <a:gd name="T65" fmla="*/ 469 h 1820"/>
                    <a:gd name="T66" fmla="*/ 56 w 1561"/>
                    <a:gd name="T67" fmla="*/ 384 h 1820"/>
                    <a:gd name="T68" fmla="*/ 28 w 1561"/>
                    <a:gd name="T69" fmla="*/ 242 h 1820"/>
                    <a:gd name="T70" fmla="*/ 28 w 1561"/>
                    <a:gd name="T71" fmla="*/ 86 h 1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61" h="1820">
                      <a:moveTo>
                        <a:pt x="28" y="0"/>
                      </a:move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0" y="157"/>
                      </a:lnTo>
                      <a:lnTo>
                        <a:pt x="0" y="242"/>
                      </a:lnTo>
                      <a:lnTo>
                        <a:pt x="14" y="313"/>
                      </a:lnTo>
                      <a:lnTo>
                        <a:pt x="28" y="398"/>
                      </a:lnTo>
                      <a:lnTo>
                        <a:pt x="28" y="398"/>
                      </a:lnTo>
                      <a:lnTo>
                        <a:pt x="42" y="484"/>
                      </a:lnTo>
                      <a:lnTo>
                        <a:pt x="56" y="555"/>
                      </a:lnTo>
                      <a:lnTo>
                        <a:pt x="85" y="626"/>
                      </a:lnTo>
                      <a:lnTo>
                        <a:pt x="113" y="697"/>
                      </a:lnTo>
                      <a:lnTo>
                        <a:pt x="142" y="768"/>
                      </a:lnTo>
                      <a:lnTo>
                        <a:pt x="170" y="839"/>
                      </a:lnTo>
                      <a:lnTo>
                        <a:pt x="213" y="910"/>
                      </a:lnTo>
                      <a:lnTo>
                        <a:pt x="255" y="981"/>
                      </a:lnTo>
                      <a:lnTo>
                        <a:pt x="255" y="981"/>
                      </a:lnTo>
                      <a:lnTo>
                        <a:pt x="298" y="1052"/>
                      </a:lnTo>
                      <a:lnTo>
                        <a:pt x="355" y="1109"/>
                      </a:lnTo>
                      <a:lnTo>
                        <a:pt x="397" y="1180"/>
                      </a:lnTo>
                      <a:lnTo>
                        <a:pt x="454" y="1237"/>
                      </a:lnTo>
                      <a:lnTo>
                        <a:pt x="511" y="1294"/>
                      </a:lnTo>
                      <a:lnTo>
                        <a:pt x="568" y="1351"/>
                      </a:lnTo>
                      <a:lnTo>
                        <a:pt x="624" y="1394"/>
                      </a:lnTo>
                      <a:lnTo>
                        <a:pt x="695" y="1450"/>
                      </a:lnTo>
                      <a:lnTo>
                        <a:pt x="766" y="1493"/>
                      </a:lnTo>
                      <a:lnTo>
                        <a:pt x="766" y="1507"/>
                      </a:lnTo>
                      <a:lnTo>
                        <a:pt x="837" y="1550"/>
                      </a:lnTo>
                      <a:lnTo>
                        <a:pt x="908" y="1593"/>
                      </a:lnTo>
                      <a:lnTo>
                        <a:pt x="979" y="1621"/>
                      </a:lnTo>
                      <a:lnTo>
                        <a:pt x="1050" y="1664"/>
                      </a:lnTo>
                      <a:lnTo>
                        <a:pt x="1135" y="1692"/>
                      </a:lnTo>
                      <a:lnTo>
                        <a:pt x="1206" y="1735"/>
                      </a:lnTo>
                      <a:lnTo>
                        <a:pt x="1292" y="1749"/>
                      </a:lnTo>
                      <a:lnTo>
                        <a:pt x="1377" y="1777"/>
                      </a:lnTo>
                      <a:lnTo>
                        <a:pt x="1462" y="1806"/>
                      </a:lnTo>
                      <a:lnTo>
                        <a:pt x="1476" y="1806"/>
                      </a:lnTo>
                      <a:lnTo>
                        <a:pt x="1547" y="1820"/>
                      </a:lnTo>
                      <a:lnTo>
                        <a:pt x="1561" y="1792"/>
                      </a:lnTo>
                      <a:lnTo>
                        <a:pt x="1476" y="1763"/>
                      </a:lnTo>
                      <a:lnTo>
                        <a:pt x="1476" y="1763"/>
                      </a:lnTo>
                      <a:lnTo>
                        <a:pt x="1391" y="1749"/>
                      </a:lnTo>
                      <a:lnTo>
                        <a:pt x="1306" y="1721"/>
                      </a:lnTo>
                      <a:lnTo>
                        <a:pt x="1221" y="1692"/>
                      </a:lnTo>
                      <a:lnTo>
                        <a:pt x="1150" y="1664"/>
                      </a:lnTo>
                      <a:lnTo>
                        <a:pt x="1064" y="1635"/>
                      </a:lnTo>
                      <a:lnTo>
                        <a:pt x="993" y="1593"/>
                      </a:lnTo>
                      <a:lnTo>
                        <a:pt x="922" y="1564"/>
                      </a:lnTo>
                      <a:lnTo>
                        <a:pt x="851" y="1522"/>
                      </a:lnTo>
                      <a:lnTo>
                        <a:pt x="780" y="1479"/>
                      </a:lnTo>
                      <a:lnTo>
                        <a:pt x="724" y="1422"/>
                      </a:lnTo>
                      <a:lnTo>
                        <a:pt x="653" y="1379"/>
                      </a:lnTo>
                      <a:lnTo>
                        <a:pt x="596" y="1323"/>
                      </a:lnTo>
                      <a:lnTo>
                        <a:pt x="539" y="1266"/>
                      </a:lnTo>
                      <a:lnTo>
                        <a:pt x="482" y="1209"/>
                      </a:lnTo>
                      <a:lnTo>
                        <a:pt x="426" y="1152"/>
                      </a:lnTo>
                      <a:lnTo>
                        <a:pt x="369" y="1095"/>
                      </a:lnTo>
                      <a:lnTo>
                        <a:pt x="326" y="1024"/>
                      </a:lnTo>
                      <a:lnTo>
                        <a:pt x="284" y="967"/>
                      </a:lnTo>
                      <a:lnTo>
                        <a:pt x="241" y="896"/>
                      </a:lnTo>
                      <a:lnTo>
                        <a:pt x="213" y="825"/>
                      </a:lnTo>
                      <a:lnTo>
                        <a:pt x="170" y="754"/>
                      </a:lnTo>
                      <a:lnTo>
                        <a:pt x="142" y="683"/>
                      </a:lnTo>
                      <a:lnTo>
                        <a:pt x="113" y="612"/>
                      </a:lnTo>
                      <a:lnTo>
                        <a:pt x="85" y="541"/>
                      </a:lnTo>
                      <a:lnTo>
                        <a:pt x="71" y="469"/>
                      </a:lnTo>
                      <a:lnTo>
                        <a:pt x="56" y="384"/>
                      </a:lnTo>
                      <a:lnTo>
                        <a:pt x="56" y="384"/>
                      </a:lnTo>
                      <a:lnTo>
                        <a:pt x="42" y="313"/>
                      </a:lnTo>
                      <a:lnTo>
                        <a:pt x="28" y="242"/>
                      </a:lnTo>
                      <a:lnTo>
                        <a:pt x="28" y="157"/>
                      </a:lnTo>
                      <a:lnTo>
                        <a:pt x="28" y="8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0" name="Group 39"/>
                <p:cNvGrpSpPr>
                  <a:grpSpLocks/>
                </p:cNvGrpSpPr>
                <p:nvPr/>
              </p:nvGrpSpPr>
              <p:grpSpPr bwMode="auto">
                <a:xfrm>
                  <a:off x="10832" y="8907"/>
                  <a:ext cx="1619" cy="3696"/>
                  <a:chOff x="10832" y="8907"/>
                  <a:chExt cx="1619" cy="3696"/>
                </a:xfrm>
              </p:grpSpPr>
              <p:sp>
                <p:nvSpPr>
                  <p:cNvPr id="47" name="Freeform 46"/>
                  <p:cNvSpPr>
                    <a:spLocks/>
                  </p:cNvSpPr>
                  <p:nvPr/>
                </p:nvSpPr>
                <p:spPr bwMode="auto">
                  <a:xfrm>
                    <a:off x="10832" y="8907"/>
                    <a:ext cx="1619" cy="1890"/>
                  </a:xfrm>
                  <a:custGeom>
                    <a:avLst/>
                    <a:gdLst>
                      <a:gd name="T0" fmla="*/ 0 w 1619"/>
                      <a:gd name="T1" fmla="*/ 28 h 1890"/>
                      <a:gd name="T2" fmla="*/ 156 w 1619"/>
                      <a:gd name="T3" fmla="*/ 42 h 1890"/>
                      <a:gd name="T4" fmla="*/ 241 w 1619"/>
                      <a:gd name="T5" fmla="*/ 56 h 1890"/>
                      <a:gd name="T6" fmla="*/ 398 w 1619"/>
                      <a:gd name="T7" fmla="*/ 85 h 1890"/>
                      <a:gd name="T8" fmla="*/ 540 w 1619"/>
                      <a:gd name="T9" fmla="*/ 142 h 1890"/>
                      <a:gd name="T10" fmla="*/ 682 w 1619"/>
                      <a:gd name="T11" fmla="*/ 213 h 1890"/>
                      <a:gd name="T12" fmla="*/ 824 w 1619"/>
                      <a:gd name="T13" fmla="*/ 298 h 1890"/>
                      <a:gd name="T14" fmla="*/ 951 w 1619"/>
                      <a:gd name="T15" fmla="*/ 398 h 1890"/>
                      <a:gd name="T16" fmla="*/ 1065 w 1619"/>
                      <a:gd name="T17" fmla="*/ 511 h 1890"/>
                      <a:gd name="T18" fmla="*/ 1178 w 1619"/>
                      <a:gd name="T19" fmla="*/ 639 h 1890"/>
                      <a:gd name="T20" fmla="*/ 1278 w 1619"/>
                      <a:gd name="T21" fmla="*/ 782 h 1890"/>
                      <a:gd name="T22" fmla="*/ 1363 w 1619"/>
                      <a:gd name="T23" fmla="*/ 924 h 1890"/>
                      <a:gd name="T24" fmla="*/ 1434 w 1619"/>
                      <a:gd name="T25" fmla="*/ 1080 h 1890"/>
                      <a:gd name="T26" fmla="*/ 1491 w 1619"/>
                      <a:gd name="T27" fmla="*/ 1251 h 1890"/>
                      <a:gd name="T28" fmla="*/ 1548 w 1619"/>
                      <a:gd name="T29" fmla="*/ 1421 h 1890"/>
                      <a:gd name="T30" fmla="*/ 1562 w 1619"/>
                      <a:gd name="T31" fmla="*/ 1521 h 1890"/>
                      <a:gd name="T32" fmla="*/ 1590 w 1619"/>
                      <a:gd name="T33" fmla="*/ 1691 h 1890"/>
                      <a:gd name="T34" fmla="*/ 1590 w 1619"/>
                      <a:gd name="T35" fmla="*/ 1890 h 1890"/>
                      <a:gd name="T36" fmla="*/ 1619 w 1619"/>
                      <a:gd name="T37" fmla="*/ 1791 h 1890"/>
                      <a:gd name="T38" fmla="*/ 1604 w 1619"/>
                      <a:gd name="T39" fmla="*/ 1606 h 1890"/>
                      <a:gd name="T40" fmla="*/ 1590 w 1619"/>
                      <a:gd name="T41" fmla="*/ 1507 h 1890"/>
                      <a:gd name="T42" fmla="*/ 1548 w 1619"/>
                      <a:gd name="T43" fmla="*/ 1322 h 1890"/>
                      <a:gd name="T44" fmla="*/ 1491 w 1619"/>
                      <a:gd name="T45" fmla="*/ 1151 h 1890"/>
                      <a:gd name="T46" fmla="*/ 1434 w 1619"/>
                      <a:gd name="T47" fmla="*/ 995 h 1890"/>
                      <a:gd name="T48" fmla="*/ 1349 w 1619"/>
                      <a:gd name="T49" fmla="*/ 838 h 1890"/>
                      <a:gd name="T50" fmla="*/ 1292 w 1619"/>
                      <a:gd name="T51" fmla="*/ 753 h 1890"/>
                      <a:gd name="T52" fmla="*/ 1207 w 1619"/>
                      <a:gd name="T53" fmla="*/ 611 h 1890"/>
                      <a:gd name="T54" fmla="*/ 1093 w 1619"/>
                      <a:gd name="T55" fmla="*/ 497 h 1890"/>
                      <a:gd name="T56" fmla="*/ 965 w 1619"/>
                      <a:gd name="T57" fmla="*/ 383 h 1890"/>
                      <a:gd name="T58" fmla="*/ 838 w 1619"/>
                      <a:gd name="T59" fmla="*/ 270 h 1890"/>
                      <a:gd name="T60" fmla="*/ 767 w 1619"/>
                      <a:gd name="T61" fmla="*/ 227 h 1890"/>
                      <a:gd name="T62" fmla="*/ 625 w 1619"/>
                      <a:gd name="T63" fmla="*/ 142 h 1890"/>
                      <a:gd name="T64" fmla="*/ 483 w 1619"/>
                      <a:gd name="T65" fmla="*/ 85 h 1890"/>
                      <a:gd name="T66" fmla="*/ 327 w 1619"/>
                      <a:gd name="T67" fmla="*/ 42 h 1890"/>
                      <a:gd name="T68" fmla="*/ 241 w 1619"/>
                      <a:gd name="T69" fmla="*/ 28 h 1890"/>
                      <a:gd name="T70" fmla="*/ 85 w 1619"/>
                      <a:gd name="T71" fmla="*/ 0 h 18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619" h="1890">
                        <a:moveTo>
                          <a:pt x="0" y="0"/>
                        </a:moveTo>
                        <a:lnTo>
                          <a:pt x="0" y="28"/>
                        </a:lnTo>
                        <a:lnTo>
                          <a:pt x="85" y="42"/>
                        </a:lnTo>
                        <a:lnTo>
                          <a:pt x="156" y="42"/>
                        </a:lnTo>
                        <a:lnTo>
                          <a:pt x="241" y="56"/>
                        </a:lnTo>
                        <a:lnTo>
                          <a:pt x="241" y="56"/>
                        </a:lnTo>
                        <a:lnTo>
                          <a:pt x="312" y="71"/>
                        </a:lnTo>
                        <a:lnTo>
                          <a:pt x="398" y="85"/>
                        </a:lnTo>
                        <a:lnTo>
                          <a:pt x="469" y="113"/>
                        </a:lnTo>
                        <a:lnTo>
                          <a:pt x="540" y="142"/>
                        </a:lnTo>
                        <a:lnTo>
                          <a:pt x="611" y="184"/>
                        </a:lnTo>
                        <a:lnTo>
                          <a:pt x="682" y="213"/>
                        </a:lnTo>
                        <a:lnTo>
                          <a:pt x="753" y="255"/>
                        </a:lnTo>
                        <a:lnTo>
                          <a:pt x="824" y="298"/>
                        </a:lnTo>
                        <a:lnTo>
                          <a:pt x="880" y="341"/>
                        </a:lnTo>
                        <a:lnTo>
                          <a:pt x="951" y="398"/>
                        </a:lnTo>
                        <a:lnTo>
                          <a:pt x="1008" y="455"/>
                        </a:lnTo>
                        <a:lnTo>
                          <a:pt x="1065" y="511"/>
                        </a:lnTo>
                        <a:lnTo>
                          <a:pt x="1122" y="582"/>
                        </a:lnTo>
                        <a:lnTo>
                          <a:pt x="1178" y="639"/>
                        </a:lnTo>
                        <a:lnTo>
                          <a:pt x="1221" y="710"/>
                        </a:lnTo>
                        <a:lnTo>
                          <a:pt x="1278" y="782"/>
                        </a:lnTo>
                        <a:lnTo>
                          <a:pt x="1320" y="853"/>
                        </a:lnTo>
                        <a:lnTo>
                          <a:pt x="1363" y="924"/>
                        </a:lnTo>
                        <a:lnTo>
                          <a:pt x="1391" y="995"/>
                        </a:lnTo>
                        <a:lnTo>
                          <a:pt x="1434" y="1080"/>
                        </a:lnTo>
                        <a:lnTo>
                          <a:pt x="1462" y="1165"/>
                        </a:lnTo>
                        <a:lnTo>
                          <a:pt x="1491" y="1251"/>
                        </a:lnTo>
                        <a:lnTo>
                          <a:pt x="1519" y="1336"/>
                        </a:lnTo>
                        <a:lnTo>
                          <a:pt x="1548" y="1421"/>
                        </a:lnTo>
                        <a:lnTo>
                          <a:pt x="1562" y="1521"/>
                        </a:lnTo>
                        <a:lnTo>
                          <a:pt x="1562" y="1521"/>
                        </a:lnTo>
                        <a:lnTo>
                          <a:pt x="1576" y="1606"/>
                        </a:lnTo>
                        <a:lnTo>
                          <a:pt x="1590" y="1691"/>
                        </a:lnTo>
                        <a:lnTo>
                          <a:pt x="1590" y="1791"/>
                        </a:lnTo>
                        <a:lnTo>
                          <a:pt x="1590" y="1890"/>
                        </a:lnTo>
                        <a:lnTo>
                          <a:pt x="1619" y="1890"/>
                        </a:lnTo>
                        <a:lnTo>
                          <a:pt x="1619" y="1791"/>
                        </a:lnTo>
                        <a:lnTo>
                          <a:pt x="1619" y="1691"/>
                        </a:lnTo>
                        <a:lnTo>
                          <a:pt x="1604" y="1606"/>
                        </a:lnTo>
                        <a:lnTo>
                          <a:pt x="1590" y="1507"/>
                        </a:lnTo>
                        <a:lnTo>
                          <a:pt x="1590" y="1507"/>
                        </a:lnTo>
                        <a:lnTo>
                          <a:pt x="1576" y="1407"/>
                        </a:lnTo>
                        <a:lnTo>
                          <a:pt x="1548" y="1322"/>
                        </a:lnTo>
                        <a:lnTo>
                          <a:pt x="1519" y="1236"/>
                        </a:lnTo>
                        <a:lnTo>
                          <a:pt x="1491" y="1151"/>
                        </a:lnTo>
                        <a:lnTo>
                          <a:pt x="1462" y="1066"/>
                        </a:lnTo>
                        <a:lnTo>
                          <a:pt x="1434" y="995"/>
                        </a:lnTo>
                        <a:lnTo>
                          <a:pt x="1391" y="909"/>
                        </a:lnTo>
                        <a:lnTo>
                          <a:pt x="1349" y="838"/>
                        </a:lnTo>
                        <a:lnTo>
                          <a:pt x="1306" y="767"/>
                        </a:lnTo>
                        <a:lnTo>
                          <a:pt x="1292" y="753"/>
                        </a:lnTo>
                        <a:lnTo>
                          <a:pt x="1249" y="682"/>
                        </a:lnTo>
                        <a:lnTo>
                          <a:pt x="1207" y="611"/>
                        </a:lnTo>
                        <a:lnTo>
                          <a:pt x="1150" y="554"/>
                        </a:lnTo>
                        <a:lnTo>
                          <a:pt x="1093" y="497"/>
                        </a:lnTo>
                        <a:lnTo>
                          <a:pt x="1036" y="426"/>
                        </a:lnTo>
                        <a:lnTo>
                          <a:pt x="965" y="383"/>
                        </a:lnTo>
                        <a:lnTo>
                          <a:pt x="909" y="327"/>
                        </a:lnTo>
                        <a:lnTo>
                          <a:pt x="838" y="270"/>
                        </a:lnTo>
                        <a:lnTo>
                          <a:pt x="838" y="270"/>
                        </a:lnTo>
                        <a:lnTo>
                          <a:pt x="767" y="227"/>
                        </a:lnTo>
                        <a:lnTo>
                          <a:pt x="696" y="184"/>
                        </a:lnTo>
                        <a:lnTo>
                          <a:pt x="625" y="142"/>
                        </a:lnTo>
                        <a:lnTo>
                          <a:pt x="554" y="113"/>
                        </a:lnTo>
                        <a:lnTo>
                          <a:pt x="483" y="85"/>
                        </a:lnTo>
                        <a:lnTo>
                          <a:pt x="412" y="56"/>
                        </a:lnTo>
                        <a:lnTo>
                          <a:pt x="327" y="42"/>
                        </a:lnTo>
                        <a:lnTo>
                          <a:pt x="241" y="28"/>
                        </a:lnTo>
                        <a:lnTo>
                          <a:pt x="241" y="28"/>
                        </a:lnTo>
                        <a:lnTo>
                          <a:pt x="156" y="14"/>
                        </a:lnTo>
                        <a:lnTo>
                          <a:pt x="8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8" name="Freeform 47"/>
                  <p:cNvSpPr>
                    <a:spLocks/>
                  </p:cNvSpPr>
                  <p:nvPr/>
                </p:nvSpPr>
                <p:spPr bwMode="auto">
                  <a:xfrm>
                    <a:off x="10875" y="10783"/>
                    <a:ext cx="1561" cy="1820"/>
                  </a:xfrm>
                  <a:custGeom>
                    <a:avLst/>
                    <a:gdLst>
                      <a:gd name="T0" fmla="*/ 1533 w 1561"/>
                      <a:gd name="T1" fmla="*/ 0 h 1820"/>
                      <a:gd name="T2" fmla="*/ 1533 w 1561"/>
                      <a:gd name="T3" fmla="*/ 157 h 1820"/>
                      <a:gd name="T4" fmla="*/ 1519 w 1561"/>
                      <a:gd name="T5" fmla="*/ 313 h 1820"/>
                      <a:gd name="T6" fmla="*/ 1505 w 1561"/>
                      <a:gd name="T7" fmla="*/ 384 h 1820"/>
                      <a:gd name="T8" fmla="*/ 1476 w 1561"/>
                      <a:gd name="T9" fmla="*/ 541 h 1820"/>
                      <a:gd name="T10" fmla="*/ 1419 w 1561"/>
                      <a:gd name="T11" fmla="*/ 683 h 1820"/>
                      <a:gd name="T12" fmla="*/ 1363 w 1561"/>
                      <a:gd name="T13" fmla="*/ 825 h 1820"/>
                      <a:gd name="T14" fmla="*/ 1277 w 1561"/>
                      <a:gd name="T15" fmla="*/ 967 h 1820"/>
                      <a:gd name="T16" fmla="*/ 1192 w 1561"/>
                      <a:gd name="T17" fmla="*/ 1095 h 1820"/>
                      <a:gd name="T18" fmla="*/ 1093 w 1561"/>
                      <a:gd name="T19" fmla="*/ 1209 h 1820"/>
                      <a:gd name="T20" fmla="*/ 965 w 1561"/>
                      <a:gd name="T21" fmla="*/ 1323 h 1820"/>
                      <a:gd name="T22" fmla="*/ 852 w 1561"/>
                      <a:gd name="T23" fmla="*/ 1422 h 1820"/>
                      <a:gd name="T24" fmla="*/ 710 w 1561"/>
                      <a:gd name="T25" fmla="*/ 1522 h 1820"/>
                      <a:gd name="T26" fmla="*/ 568 w 1561"/>
                      <a:gd name="T27" fmla="*/ 1593 h 1820"/>
                      <a:gd name="T28" fmla="*/ 411 w 1561"/>
                      <a:gd name="T29" fmla="*/ 1664 h 1820"/>
                      <a:gd name="T30" fmla="*/ 255 w 1561"/>
                      <a:gd name="T31" fmla="*/ 1721 h 1820"/>
                      <a:gd name="T32" fmla="*/ 85 w 1561"/>
                      <a:gd name="T33" fmla="*/ 1763 h 1820"/>
                      <a:gd name="T34" fmla="*/ 0 w 1561"/>
                      <a:gd name="T35" fmla="*/ 1792 h 1820"/>
                      <a:gd name="T36" fmla="*/ 85 w 1561"/>
                      <a:gd name="T37" fmla="*/ 1806 h 1820"/>
                      <a:gd name="T38" fmla="*/ 184 w 1561"/>
                      <a:gd name="T39" fmla="*/ 1777 h 1820"/>
                      <a:gd name="T40" fmla="*/ 355 w 1561"/>
                      <a:gd name="T41" fmla="*/ 1735 h 1820"/>
                      <a:gd name="T42" fmla="*/ 511 w 1561"/>
                      <a:gd name="T43" fmla="*/ 1664 h 1820"/>
                      <a:gd name="T44" fmla="*/ 653 w 1561"/>
                      <a:gd name="T45" fmla="*/ 1593 h 1820"/>
                      <a:gd name="T46" fmla="*/ 795 w 1561"/>
                      <a:gd name="T47" fmla="*/ 1507 h 1820"/>
                      <a:gd name="T48" fmla="*/ 866 w 1561"/>
                      <a:gd name="T49" fmla="*/ 1450 h 1820"/>
                      <a:gd name="T50" fmla="*/ 993 w 1561"/>
                      <a:gd name="T51" fmla="*/ 1351 h 1820"/>
                      <a:gd name="T52" fmla="*/ 1107 w 1561"/>
                      <a:gd name="T53" fmla="*/ 1237 h 1820"/>
                      <a:gd name="T54" fmla="*/ 1206 w 1561"/>
                      <a:gd name="T55" fmla="*/ 1109 h 1820"/>
                      <a:gd name="T56" fmla="*/ 1306 w 1561"/>
                      <a:gd name="T57" fmla="*/ 981 h 1820"/>
                      <a:gd name="T58" fmla="*/ 1348 w 1561"/>
                      <a:gd name="T59" fmla="*/ 910 h 1820"/>
                      <a:gd name="T60" fmla="*/ 1419 w 1561"/>
                      <a:gd name="T61" fmla="*/ 768 h 1820"/>
                      <a:gd name="T62" fmla="*/ 1476 w 1561"/>
                      <a:gd name="T63" fmla="*/ 626 h 1820"/>
                      <a:gd name="T64" fmla="*/ 1519 w 1561"/>
                      <a:gd name="T65" fmla="*/ 484 h 1820"/>
                      <a:gd name="T66" fmla="*/ 1533 w 1561"/>
                      <a:gd name="T67" fmla="*/ 398 h 1820"/>
                      <a:gd name="T68" fmla="*/ 1547 w 1561"/>
                      <a:gd name="T69" fmla="*/ 313 h 1820"/>
                      <a:gd name="T70" fmla="*/ 1561 w 1561"/>
                      <a:gd name="T71" fmla="*/ 157 h 1820"/>
                      <a:gd name="T72" fmla="*/ 1561 w 1561"/>
                      <a:gd name="T73" fmla="*/ 0 h 18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61" h="1820">
                        <a:moveTo>
                          <a:pt x="1561" y="0"/>
                        </a:moveTo>
                        <a:lnTo>
                          <a:pt x="1533" y="0"/>
                        </a:lnTo>
                        <a:lnTo>
                          <a:pt x="1533" y="86"/>
                        </a:lnTo>
                        <a:lnTo>
                          <a:pt x="1533" y="157"/>
                        </a:lnTo>
                        <a:lnTo>
                          <a:pt x="1533" y="242"/>
                        </a:lnTo>
                        <a:lnTo>
                          <a:pt x="1519" y="313"/>
                        </a:lnTo>
                        <a:lnTo>
                          <a:pt x="1505" y="384"/>
                        </a:lnTo>
                        <a:lnTo>
                          <a:pt x="1505" y="384"/>
                        </a:lnTo>
                        <a:lnTo>
                          <a:pt x="1490" y="469"/>
                        </a:lnTo>
                        <a:lnTo>
                          <a:pt x="1476" y="541"/>
                        </a:lnTo>
                        <a:lnTo>
                          <a:pt x="1448" y="612"/>
                        </a:lnTo>
                        <a:lnTo>
                          <a:pt x="1419" y="683"/>
                        </a:lnTo>
                        <a:lnTo>
                          <a:pt x="1391" y="754"/>
                        </a:lnTo>
                        <a:lnTo>
                          <a:pt x="1363" y="825"/>
                        </a:lnTo>
                        <a:lnTo>
                          <a:pt x="1320" y="896"/>
                        </a:lnTo>
                        <a:lnTo>
                          <a:pt x="1277" y="967"/>
                        </a:lnTo>
                        <a:lnTo>
                          <a:pt x="1235" y="1024"/>
                        </a:lnTo>
                        <a:lnTo>
                          <a:pt x="1192" y="1095"/>
                        </a:lnTo>
                        <a:lnTo>
                          <a:pt x="1135" y="1152"/>
                        </a:lnTo>
                        <a:lnTo>
                          <a:pt x="1093" y="1209"/>
                        </a:lnTo>
                        <a:lnTo>
                          <a:pt x="1036" y="1266"/>
                        </a:lnTo>
                        <a:lnTo>
                          <a:pt x="965" y="1323"/>
                        </a:lnTo>
                        <a:lnTo>
                          <a:pt x="908" y="1379"/>
                        </a:lnTo>
                        <a:lnTo>
                          <a:pt x="852" y="1422"/>
                        </a:lnTo>
                        <a:lnTo>
                          <a:pt x="781" y="1479"/>
                        </a:lnTo>
                        <a:lnTo>
                          <a:pt x="710" y="1522"/>
                        </a:lnTo>
                        <a:lnTo>
                          <a:pt x="639" y="1564"/>
                        </a:lnTo>
                        <a:lnTo>
                          <a:pt x="568" y="1593"/>
                        </a:lnTo>
                        <a:lnTo>
                          <a:pt x="497" y="1635"/>
                        </a:lnTo>
                        <a:lnTo>
                          <a:pt x="411" y="1664"/>
                        </a:lnTo>
                        <a:lnTo>
                          <a:pt x="340" y="1692"/>
                        </a:lnTo>
                        <a:lnTo>
                          <a:pt x="255" y="1721"/>
                        </a:lnTo>
                        <a:lnTo>
                          <a:pt x="170" y="1749"/>
                        </a:lnTo>
                        <a:lnTo>
                          <a:pt x="85" y="1763"/>
                        </a:lnTo>
                        <a:lnTo>
                          <a:pt x="85" y="1763"/>
                        </a:lnTo>
                        <a:lnTo>
                          <a:pt x="0" y="1792"/>
                        </a:lnTo>
                        <a:lnTo>
                          <a:pt x="14" y="1820"/>
                        </a:lnTo>
                        <a:lnTo>
                          <a:pt x="85" y="1806"/>
                        </a:lnTo>
                        <a:lnTo>
                          <a:pt x="99" y="1806"/>
                        </a:lnTo>
                        <a:lnTo>
                          <a:pt x="184" y="1777"/>
                        </a:lnTo>
                        <a:lnTo>
                          <a:pt x="269" y="1749"/>
                        </a:lnTo>
                        <a:lnTo>
                          <a:pt x="355" y="1735"/>
                        </a:lnTo>
                        <a:lnTo>
                          <a:pt x="426" y="1692"/>
                        </a:lnTo>
                        <a:lnTo>
                          <a:pt x="511" y="1664"/>
                        </a:lnTo>
                        <a:lnTo>
                          <a:pt x="582" y="1621"/>
                        </a:lnTo>
                        <a:lnTo>
                          <a:pt x="653" y="1593"/>
                        </a:lnTo>
                        <a:lnTo>
                          <a:pt x="724" y="1550"/>
                        </a:lnTo>
                        <a:lnTo>
                          <a:pt x="795" y="1507"/>
                        </a:lnTo>
                        <a:lnTo>
                          <a:pt x="795" y="1493"/>
                        </a:lnTo>
                        <a:lnTo>
                          <a:pt x="866" y="1450"/>
                        </a:lnTo>
                        <a:lnTo>
                          <a:pt x="937" y="1394"/>
                        </a:lnTo>
                        <a:lnTo>
                          <a:pt x="993" y="1351"/>
                        </a:lnTo>
                        <a:lnTo>
                          <a:pt x="1050" y="1294"/>
                        </a:lnTo>
                        <a:lnTo>
                          <a:pt x="1107" y="1237"/>
                        </a:lnTo>
                        <a:lnTo>
                          <a:pt x="1164" y="1180"/>
                        </a:lnTo>
                        <a:lnTo>
                          <a:pt x="1206" y="1109"/>
                        </a:lnTo>
                        <a:lnTo>
                          <a:pt x="1263" y="1052"/>
                        </a:lnTo>
                        <a:lnTo>
                          <a:pt x="1306" y="981"/>
                        </a:lnTo>
                        <a:lnTo>
                          <a:pt x="1306" y="981"/>
                        </a:lnTo>
                        <a:lnTo>
                          <a:pt x="1348" y="910"/>
                        </a:lnTo>
                        <a:lnTo>
                          <a:pt x="1391" y="839"/>
                        </a:lnTo>
                        <a:lnTo>
                          <a:pt x="1419" y="768"/>
                        </a:lnTo>
                        <a:lnTo>
                          <a:pt x="1448" y="697"/>
                        </a:lnTo>
                        <a:lnTo>
                          <a:pt x="1476" y="626"/>
                        </a:lnTo>
                        <a:lnTo>
                          <a:pt x="1505" y="555"/>
                        </a:lnTo>
                        <a:lnTo>
                          <a:pt x="1519" y="484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47" y="313"/>
                        </a:lnTo>
                        <a:lnTo>
                          <a:pt x="1561" y="242"/>
                        </a:lnTo>
                        <a:lnTo>
                          <a:pt x="1561" y="157"/>
                        </a:lnTo>
                        <a:lnTo>
                          <a:pt x="1561" y="86"/>
                        </a:lnTo>
                        <a:lnTo>
                          <a:pt x="15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9199" y="12617"/>
                  <a:ext cx="17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9100" y="7599"/>
                  <a:ext cx="241" cy="1322"/>
                </a:xfrm>
                <a:custGeom>
                  <a:avLst/>
                  <a:gdLst>
                    <a:gd name="T0" fmla="*/ 213 w 241"/>
                    <a:gd name="T1" fmla="*/ 1322 h 1322"/>
                    <a:gd name="T2" fmla="*/ 241 w 241"/>
                    <a:gd name="T3" fmla="*/ 1322 h 1322"/>
                    <a:gd name="T4" fmla="*/ 28 w 241"/>
                    <a:gd name="T5" fmla="*/ 0 h 1322"/>
                    <a:gd name="T6" fmla="*/ 0 w 241"/>
                    <a:gd name="T7" fmla="*/ 14 h 1322"/>
                    <a:gd name="T8" fmla="*/ 213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213" y="1322"/>
                      </a:moveTo>
                      <a:lnTo>
                        <a:pt x="241" y="1322"/>
                      </a:lnTo>
                      <a:lnTo>
                        <a:pt x="28" y="0"/>
                      </a:lnTo>
                      <a:lnTo>
                        <a:pt x="0" y="14"/>
                      </a:lnTo>
                      <a:lnTo>
                        <a:pt x="213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10818" y="7599"/>
                  <a:ext cx="241" cy="1322"/>
                </a:xfrm>
                <a:custGeom>
                  <a:avLst/>
                  <a:gdLst>
                    <a:gd name="T0" fmla="*/ 0 w 241"/>
                    <a:gd name="T1" fmla="*/ 1322 h 1322"/>
                    <a:gd name="T2" fmla="*/ 28 w 241"/>
                    <a:gd name="T3" fmla="*/ 1322 h 1322"/>
                    <a:gd name="T4" fmla="*/ 241 w 241"/>
                    <a:gd name="T5" fmla="*/ 14 h 1322"/>
                    <a:gd name="T6" fmla="*/ 213 w 241"/>
                    <a:gd name="T7" fmla="*/ 0 h 1322"/>
                    <a:gd name="T8" fmla="*/ 0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0" y="1322"/>
                      </a:moveTo>
                      <a:lnTo>
                        <a:pt x="28" y="1322"/>
                      </a:lnTo>
                      <a:lnTo>
                        <a:pt x="241" y="14"/>
                      </a:lnTo>
                      <a:lnTo>
                        <a:pt x="213" y="0"/>
                      </a:lnTo>
                      <a:lnTo>
                        <a:pt x="0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Oval 44"/>
                <p:cNvSpPr>
                  <a:spLocks noChangeArrowheads="1"/>
                </p:cNvSpPr>
                <p:nvPr/>
              </p:nvSpPr>
              <p:spPr bwMode="auto">
                <a:xfrm>
                  <a:off x="9128" y="7542"/>
                  <a:ext cx="1903" cy="7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9100" y="7499"/>
                  <a:ext cx="1959" cy="142"/>
                </a:xfrm>
                <a:prstGeom prst="ellipse">
                  <a:avLst/>
                </a:prstGeom>
                <a:noFill/>
                <a:ln w="1778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1776095" y="195008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1722120" y="9753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748665" y="111061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1235710" y="1678940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37096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193865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2371725" y="20586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2479675" y="157099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1506220" y="2383155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1506220" y="287083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910590" y="20040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315595" y="178752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748665" y="281686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414655" y="232727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1073150" y="238315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2046605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2046605" y="2545715"/>
                <a:ext cx="288925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40080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514600" y="2400300"/>
              <a:ext cx="288290" cy="297815"/>
            </a:xfrm>
            <a:prstGeom prst="ellipse">
              <a:avLst/>
            </a:prstGeom>
            <a:solidFill>
              <a:srgbClr val="FF0000"/>
            </a:solidFill>
            <a:ln w="1778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/>
                <a:cs typeface="Verdana"/>
              </a:rPr>
              <a:t>Procedural Fluency</a:t>
            </a:r>
            <a:endParaRPr lang="en-US" sz="32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581150"/>
            <a:ext cx="72866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8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algn="r"/>
            <a:r>
              <a:rPr lang="en-US" sz="2000" b="1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323975" y="1268410"/>
            <a:ext cx="76593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8064A2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8064A2"/>
              </a:solidFill>
            </a:endParaRPr>
          </a:p>
          <a:p>
            <a:endParaRPr lang="en-US" sz="20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269" y="1913926"/>
            <a:ext cx="3339049" cy="11604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Macintosh HD:Users:dmh:Desktop:Screen Shot 2013-12-15 at 5.07.38 P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8" y="2213220"/>
            <a:ext cx="2126715" cy="117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able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86" y="4997554"/>
            <a:ext cx="3005893" cy="15491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831" y="3387384"/>
            <a:ext cx="2826059" cy="2384766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3" name="Group 15"/>
          <p:cNvGrpSpPr/>
          <p:nvPr/>
        </p:nvGrpSpPr>
        <p:grpSpPr>
          <a:xfrm>
            <a:off x="7811145" y="312463"/>
            <a:ext cx="1246214" cy="1415608"/>
            <a:chOff x="0" y="0"/>
            <a:chExt cx="3011805" cy="327723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011805" cy="3277235"/>
              <a:chOff x="0" y="0"/>
              <a:chExt cx="3011805" cy="3277235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011805" cy="3277235"/>
                <a:chOff x="7708" y="7499"/>
                <a:chExt cx="4743" cy="5161"/>
              </a:xfrm>
            </p:grpSpPr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7708" y="8907"/>
                  <a:ext cx="1619" cy="1890"/>
                </a:xfrm>
                <a:custGeom>
                  <a:avLst/>
                  <a:gdLst>
                    <a:gd name="T0" fmla="*/ 1619 w 1619"/>
                    <a:gd name="T1" fmla="*/ 0 h 1890"/>
                    <a:gd name="T2" fmla="*/ 1463 w 1619"/>
                    <a:gd name="T3" fmla="*/ 14 h 1890"/>
                    <a:gd name="T4" fmla="*/ 1378 w 1619"/>
                    <a:gd name="T5" fmla="*/ 28 h 1890"/>
                    <a:gd name="T6" fmla="*/ 1221 w 1619"/>
                    <a:gd name="T7" fmla="*/ 56 h 1890"/>
                    <a:gd name="T8" fmla="*/ 1065 w 1619"/>
                    <a:gd name="T9" fmla="*/ 113 h 1890"/>
                    <a:gd name="T10" fmla="*/ 923 w 1619"/>
                    <a:gd name="T11" fmla="*/ 184 h 1890"/>
                    <a:gd name="T12" fmla="*/ 781 w 1619"/>
                    <a:gd name="T13" fmla="*/ 270 h 1890"/>
                    <a:gd name="T14" fmla="*/ 710 w 1619"/>
                    <a:gd name="T15" fmla="*/ 327 h 1890"/>
                    <a:gd name="T16" fmla="*/ 583 w 1619"/>
                    <a:gd name="T17" fmla="*/ 426 h 1890"/>
                    <a:gd name="T18" fmla="*/ 469 w 1619"/>
                    <a:gd name="T19" fmla="*/ 554 h 1890"/>
                    <a:gd name="T20" fmla="*/ 370 w 1619"/>
                    <a:gd name="T21" fmla="*/ 682 h 1890"/>
                    <a:gd name="T22" fmla="*/ 313 w 1619"/>
                    <a:gd name="T23" fmla="*/ 767 h 1890"/>
                    <a:gd name="T24" fmla="*/ 228 w 1619"/>
                    <a:gd name="T25" fmla="*/ 909 h 1890"/>
                    <a:gd name="T26" fmla="*/ 157 w 1619"/>
                    <a:gd name="T27" fmla="*/ 1066 h 1890"/>
                    <a:gd name="T28" fmla="*/ 100 w 1619"/>
                    <a:gd name="T29" fmla="*/ 1236 h 1890"/>
                    <a:gd name="T30" fmla="*/ 43 w 1619"/>
                    <a:gd name="T31" fmla="*/ 1407 h 1890"/>
                    <a:gd name="T32" fmla="*/ 29 w 1619"/>
                    <a:gd name="T33" fmla="*/ 1507 h 1890"/>
                    <a:gd name="T34" fmla="*/ 0 w 1619"/>
                    <a:gd name="T35" fmla="*/ 1691 h 1890"/>
                    <a:gd name="T36" fmla="*/ 0 w 1619"/>
                    <a:gd name="T37" fmla="*/ 1890 h 1890"/>
                    <a:gd name="T38" fmla="*/ 29 w 1619"/>
                    <a:gd name="T39" fmla="*/ 1791 h 1890"/>
                    <a:gd name="T40" fmla="*/ 43 w 1619"/>
                    <a:gd name="T41" fmla="*/ 1606 h 1890"/>
                    <a:gd name="T42" fmla="*/ 57 w 1619"/>
                    <a:gd name="T43" fmla="*/ 1521 h 1890"/>
                    <a:gd name="T44" fmla="*/ 100 w 1619"/>
                    <a:gd name="T45" fmla="*/ 1336 h 1890"/>
                    <a:gd name="T46" fmla="*/ 157 w 1619"/>
                    <a:gd name="T47" fmla="*/ 1165 h 1890"/>
                    <a:gd name="T48" fmla="*/ 228 w 1619"/>
                    <a:gd name="T49" fmla="*/ 995 h 1890"/>
                    <a:gd name="T50" fmla="*/ 299 w 1619"/>
                    <a:gd name="T51" fmla="*/ 853 h 1890"/>
                    <a:gd name="T52" fmla="*/ 398 w 1619"/>
                    <a:gd name="T53" fmla="*/ 710 h 1890"/>
                    <a:gd name="T54" fmla="*/ 497 w 1619"/>
                    <a:gd name="T55" fmla="*/ 582 h 1890"/>
                    <a:gd name="T56" fmla="*/ 611 w 1619"/>
                    <a:gd name="T57" fmla="*/ 455 h 1890"/>
                    <a:gd name="T58" fmla="*/ 739 w 1619"/>
                    <a:gd name="T59" fmla="*/ 341 h 1890"/>
                    <a:gd name="T60" fmla="*/ 866 w 1619"/>
                    <a:gd name="T61" fmla="*/ 255 h 1890"/>
                    <a:gd name="T62" fmla="*/ 1008 w 1619"/>
                    <a:gd name="T63" fmla="*/ 184 h 1890"/>
                    <a:gd name="T64" fmla="*/ 1150 w 1619"/>
                    <a:gd name="T65" fmla="*/ 113 h 1890"/>
                    <a:gd name="T66" fmla="*/ 1307 w 1619"/>
                    <a:gd name="T67" fmla="*/ 71 h 1890"/>
                    <a:gd name="T68" fmla="*/ 1392 w 1619"/>
                    <a:gd name="T69" fmla="*/ 56 h 1890"/>
                    <a:gd name="T70" fmla="*/ 1548 w 1619"/>
                    <a:gd name="T71" fmla="*/ 42 h 1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19" h="1890">
                      <a:moveTo>
                        <a:pt x="1619" y="28"/>
                      </a:moveTo>
                      <a:lnTo>
                        <a:pt x="1619" y="0"/>
                      </a:lnTo>
                      <a:lnTo>
                        <a:pt x="1548" y="0"/>
                      </a:lnTo>
                      <a:lnTo>
                        <a:pt x="1463" y="14"/>
                      </a:lnTo>
                      <a:lnTo>
                        <a:pt x="1378" y="28"/>
                      </a:lnTo>
                      <a:lnTo>
                        <a:pt x="1378" y="28"/>
                      </a:lnTo>
                      <a:lnTo>
                        <a:pt x="1292" y="42"/>
                      </a:lnTo>
                      <a:lnTo>
                        <a:pt x="1221" y="56"/>
                      </a:lnTo>
                      <a:lnTo>
                        <a:pt x="1136" y="85"/>
                      </a:lnTo>
                      <a:lnTo>
                        <a:pt x="1065" y="113"/>
                      </a:lnTo>
                      <a:lnTo>
                        <a:pt x="994" y="142"/>
                      </a:lnTo>
                      <a:lnTo>
                        <a:pt x="923" y="184"/>
                      </a:lnTo>
                      <a:lnTo>
                        <a:pt x="852" y="227"/>
                      </a:lnTo>
                      <a:lnTo>
                        <a:pt x="781" y="270"/>
                      </a:lnTo>
                      <a:lnTo>
                        <a:pt x="781" y="270"/>
                      </a:lnTo>
                      <a:lnTo>
                        <a:pt x="710" y="327"/>
                      </a:lnTo>
                      <a:lnTo>
                        <a:pt x="654" y="383"/>
                      </a:lnTo>
                      <a:lnTo>
                        <a:pt x="583" y="426"/>
                      </a:lnTo>
                      <a:lnTo>
                        <a:pt x="526" y="497"/>
                      </a:lnTo>
                      <a:lnTo>
                        <a:pt x="469" y="554"/>
                      </a:lnTo>
                      <a:lnTo>
                        <a:pt x="426" y="611"/>
                      </a:lnTo>
                      <a:lnTo>
                        <a:pt x="370" y="682"/>
                      </a:lnTo>
                      <a:lnTo>
                        <a:pt x="327" y="753"/>
                      </a:lnTo>
                      <a:lnTo>
                        <a:pt x="313" y="767"/>
                      </a:lnTo>
                      <a:lnTo>
                        <a:pt x="270" y="838"/>
                      </a:lnTo>
                      <a:lnTo>
                        <a:pt x="228" y="909"/>
                      </a:lnTo>
                      <a:lnTo>
                        <a:pt x="185" y="995"/>
                      </a:lnTo>
                      <a:lnTo>
                        <a:pt x="157" y="1066"/>
                      </a:lnTo>
                      <a:lnTo>
                        <a:pt x="128" y="1151"/>
                      </a:lnTo>
                      <a:lnTo>
                        <a:pt x="100" y="1236"/>
                      </a:lnTo>
                      <a:lnTo>
                        <a:pt x="71" y="1322"/>
                      </a:lnTo>
                      <a:lnTo>
                        <a:pt x="43" y="1407"/>
                      </a:lnTo>
                      <a:lnTo>
                        <a:pt x="29" y="1507"/>
                      </a:lnTo>
                      <a:lnTo>
                        <a:pt x="29" y="1507"/>
                      </a:lnTo>
                      <a:lnTo>
                        <a:pt x="15" y="1606"/>
                      </a:lnTo>
                      <a:lnTo>
                        <a:pt x="0" y="1691"/>
                      </a:lnTo>
                      <a:lnTo>
                        <a:pt x="0" y="1791"/>
                      </a:lnTo>
                      <a:lnTo>
                        <a:pt x="0" y="1890"/>
                      </a:lnTo>
                      <a:lnTo>
                        <a:pt x="29" y="1890"/>
                      </a:lnTo>
                      <a:lnTo>
                        <a:pt x="29" y="1791"/>
                      </a:lnTo>
                      <a:lnTo>
                        <a:pt x="43" y="1691"/>
                      </a:lnTo>
                      <a:lnTo>
                        <a:pt x="43" y="1606"/>
                      </a:lnTo>
                      <a:lnTo>
                        <a:pt x="57" y="1521"/>
                      </a:lnTo>
                      <a:lnTo>
                        <a:pt x="57" y="1521"/>
                      </a:lnTo>
                      <a:lnTo>
                        <a:pt x="71" y="1421"/>
                      </a:lnTo>
                      <a:lnTo>
                        <a:pt x="100" y="1336"/>
                      </a:lnTo>
                      <a:lnTo>
                        <a:pt x="128" y="1251"/>
                      </a:lnTo>
                      <a:lnTo>
                        <a:pt x="157" y="1165"/>
                      </a:lnTo>
                      <a:lnTo>
                        <a:pt x="185" y="1080"/>
                      </a:lnTo>
                      <a:lnTo>
                        <a:pt x="228" y="995"/>
                      </a:lnTo>
                      <a:lnTo>
                        <a:pt x="256" y="924"/>
                      </a:lnTo>
                      <a:lnTo>
                        <a:pt x="299" y="853"/>
                      </a:lnTo>
                      <a:lnTo>
                        <a:pt x="341" y="782"/>
                      </a:lnTo>
                      <a:lnTo>
                        <a:pt x="398" y="710"/>
                      </a:lnTo>
                      <a:lnTo>
                        <a:pt x="441" y="639"/>
                      </a:lnTo>
                      <a:lnTo>
                        <a:pt x="497" y="582"/>
                      </a:lnTo>
                      <a:lnTo>
                        <a:pt x="554" y="511"/>
                      </a:lnTo>
                      <a:lnTo>
                        <a:pt x="611" y="455"/>
                      </a:lnTo>
                      <a:lnTo>
                        <a:pt x="668" y="398"/>
                      </a:lnTo>
                      <a:lnTo>
                        <a:pt x="739" y="341"/>
                      </a:lnTo>
                      <a:lnTo>
                        <a:pt x="795" y="298"/>
                      </a:lnTo>
                      <a:lnTo>
                        <a:pt x="866" y="255"/>
                      </a:lnTo>
                      <a:lnTo>
                        <a:pt x="937" y="213"/>
                      </a:lnTo>
                      <a:lnTo>
                        <a:pt x="1008" y="184"/>
                      </a:lnTo>
                      <a:lnTo>
                        <a:pt x="1079" y="142"/>
                      </a:lnTo>
                      <a:lnTo>
                        <a:pt x="1150" y="113"/>
                      </a:lnTo>
                      <a:lnTo>
                        <a:pt x="1221" y="85"/>
                      </a:lnTo>
                      <a:lnTo>
                        <a:pt x="1307" y="71"/>
                      </a:lnTo>
                      <a:lnTo>
                        <a:pt x="1392" y="56"/>
                      </a:lnTo>
                      <a:lnTo>
                        <a:pt x="1392" y="56"/>
                      </a:lnTo>
                      <a:lnTo>
                        <a:pt x="1463" y="42"/>
                      </a:lnTo>
                      <a:lnTo>
                        <a:pt x="1548" y="42"/>
                      </a:lnTo>
                      <a:lnTo>
                        <a:pt x="1619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>
                  <a:off x="7723" y="10783"/>
                  <a:ext cx="1561" cy="1820"/>
                </a:xfrm>
                <a:custGeom>
                  <a:avLst/>
                  <a:gdLst>
                    <a:gd name="T0" fmla="*/ 0 w 1561"/>
                    <a:gd name="T1" fmla="*/ 0 h 1820"/>
                    <a:gd name="T2" fmla="*/ 0 w 1561"/>
                    <a:gd name="T3" fmla="*/ 157 h 1820"/>
                    <a:gd name="T4" fmla="*/ 14 w 1561"/>
                    <a:gd name="T5" fmla="*/ 313 h 1820"/>
                    <a:gd name="T6" fmla="*/ 28 w 1561"/>
                    <a:gd name="T7" fmla="*/ 398 h 1820"/>
                    <a:gd name="T8" fmla="*/ 56 w 1561"/>
                    <a:gd name="T9" fmla="*/ 555 h 1820"/>
                    <a:gd name="T10" fmla="*/ 113 w 1561"/>
                    <a:gd name="T11" fmla="*/ 697 h 1820"/>
                    <a:gd name="T12" fmla="*/ 170 w 1561"/>
                    <a:gd name="T13" fmla="*/ 839 h 1820"/>
                    <a:gd name="T14" fmla="*/ 255 w 1561"/>
                    <a:gd name="T15" fmla="*/ 981 h 1820"/>
                    <a:gd name="T16" fmla="*/ 298 w 1561"/>
                    <a:gd name="T17" fmla="*/ 1052 h 1820"/>
                    <a:gd name="T18" fmla="*/ 397 w 1561"/>
                    <a:gd name="T19" fmla="*/ 1180 h 1820"/>
                    <a:gd name="T20" fmla="*/ 511 w 1561"/>
                    <a:gd name="T21" fmla="*/ 1294 h 1820"/>
                    <a:gd name="T22" fmla="*/ 624 w 1561"/>
                    <a:gd name="T23" fmla="*/ 1394 h 1820"/>
                    <a:gd name="T24" fmla="*/ 766 w 1561"/>
                    <a:gd name="T25" fmla="*/ 1493 h 1820"/>
                    <a:gd name="T26" fmla="*/ 837 w 1561"/>
                    <a:gd name="T27" fmla="*/ 1550 h 1820"/>
                    <a:gd name="T28" fmla="*/ 979 w 1561"/>
                    <a:gd name="T29" fmla="*/ 1621 h 1820"/>
                    <a:gd name="T30" fmla="*/ 1135 w 1561"/>
                    <a:gd name="T31" fmla="*/ 1692 h 1820"/>
                    <a:gd name="T32" fmla="*/ 1292 w 1561"/>
                    <a:gd name="T33" fmla="*/ 1749 h 1820"/>
                    <a:gd name="T34" fmla="*/ 1462 w 1561"/>
                    <a:gd name="T35" fmla="*/ 1806 h 1820"/>
                    <a:gd name="T36" fmla="*/ 1547 w 1561"/>
                    <a:gd name="T37" fmla="*/ 1820 h 1820"/>
                    <a:gd name="T38" fmla="*/ 1476 w 1561"/>
                    <a:gd name="T39" fmla="*/ 1763 h 1820"/>
                    <a:gd name="T40" fmla="*/ 1391 w 1561"/>
                    <a:gd name="T41" fmla="*/ 1749 h 1820"/>
                    <a:gd name="T42" fmla="*/ 1221 w 1561"/>
                    <a:gd name="T43" fmla="*/ 1692 h 1820"/>
                    <a:gd name="T44" fmla="*/ 1064 w 1561"/>
                    <a:gd name="T45" fmla="*/ 1635 h 1820"/>
                    <a:gd name="T46" fmla="*/ 922 w 1561"/>
                    <a:gd name="T47" fmla="*/ 1564 h 1820"/>
                    <a:gd name="T48" fmla="*/ 780 w 1561"/>
                    <a:gd name="T49" fmla="*/ 1479 h 1820"/>
                    <a:gd name="T50" fmla="*/ 653 w 1561"/>
                    <a:gd name="T51" fmla="*/ 1379 h 1820"/>
                    <a:gd name="T52" fmla="*/ 539 w 1561"/>
                    <a:gd name="T53" fmla="*/ 1266 h 1820"/>
                    <a:gd name="T54" fmla="*/ 426 w 1561"/>
                    <a:gd name="T55" fmla="*/ 1152 h 1820"/>
                    <a:gd name="T56" fmla="*/ 326 w 1561"/>
                    <a:gd name="T57" fmla="*/ 1024 h 1820"/>
                    <a:gd name="T58" fmla="*/ 241 w 1561"/>
                    <a:gd name="T59" fmla="*/ 896 h 1820"/>
                    <a:gd name="T60" fmla="*/ 170 w 1561"/>
                    <a:gd name="T61" fmla="*/ 754 h 1820"/>
                    <a:gd name="T62" fmla="*/ 113 w 1561"/>
                    <a:gd name="T63" fmla="*/ 612 h 1820"/>
                    <a:gd name="T64" fmla="*/ 71 w 1561"/>
                    <a:gd name="T65" fmla="*/ 469 h 1820"/>
                    <a:gd name="T66" fmla="*/ 56 w 1561"/>
                    <a:gd name="T67" fmla="*/ 384 h 1820"/>
                    <a:gd name="T68" fmla="*/ 28 w 1561"/>
                    <a:gd name="T69" fmla="*/ 242 h 1820"/>
                    <a:gd name="T70" fmla="*/ 28 w 1561"/>
                    <a:gd name="T71" fmla="*/ 86 h 1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61" h="1820">
                      <a:moveTo>
                        <a:pt x="28" y="0"/>
                      </a:move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0" y="157"/>
                      </a:lnTo>
                      <a:lnTo>
                        <a:pt x="0" y="242"/>
                      </a:lnTo>
                      <a:lnTo>
                        <a:pt x="14" y="313"/>
                      </a:lnTo>
                      <a:lnTo>
                        <a:pt x="28" y="398"/>
                      </a:lnTo>
                      <a:lnTo>
                        <a:pt x="28" y="398"/>
                      </a:lnTo>
                      <a:lnTo>
                        <a:pt x="42" y="484"/>
                      </a:lnTo>
                      <a:lnTo>
                        <a:pt x="56" y="555"/>
                      </a:lnTo>
                      <a:lnTo>
                        <a:pt x="85" y="626"/>
                      </a:lnTo>
                      <a:lnTo>
                        <a:pt x="113" y="697"/>
                      </a:lnTo>
                      <a:lnTo>
                        <a:pt x="142" y="768"/>
                      </a:lnTo>
                      <a:lnTo>
                        <a:pt x="170" y="839"/>
                      </a:lnTo>
                      <a:lnTo>
                        <a:pt x="213" y="910"/>
                      </a:lnTo>
                      <a:lnTo>
                        <a:pt x="255" y="981"/>
                      </a:lnTo>
                      <a:lnTo>
                        <a:pt x="255" y="981"/>
                      </a:lnTo>
                      <a:lnTo>
                        <a:pt x="298" y="1052"/>
                      </a:lnTo>
                      <a:lnTo>
                        <a:pt x="355" y="1109"/>
                      </a:lnTo>
                      <a:lnTo>
                        <a:pt x="397" y="1180"/>
                      </a:lnTo>
                      <a:lnTo>
                        <a:pt x="454" y="1237"/>
                      </a:lnTo>
                      <a:lnTo>
                        <a:pt x="511" y="1294"/>
                      </a:lnTo>
                      <a:lnTo>
                        <a:pt x="568" y="1351"/>
                      </a:lnTo>
                      <a:lnTo>
                        <a:pt x="624" y="1394"/>
                      </a:lnTo>
                      <a:lnTo>
                        <a:pt x="695" y="1450"/>
                      </a:lnTo>
                      <a:lnTo>
                        <a:pt x="766" y="1493"/>
                      </a:lnTo>
                      <a:lnTo>
                        <a:pt x="766" y="1507"/>
                      </a:lnTo>
                      <a:lnTo>
                        <a:pt x="837" y="1550"/>
                      </a:lnTo>
                      <a:lnTo>
                        <a:pt x="908" y="1593"/>
                      </a:lnTo>
                      <a:lnTo>
                        <a:pt x="979" y="1621"/>
                      </a:lnTo>
                      <a:lnTo>
                        <a:pt x="1050" y="1664"/>
                      </a:lnTo>
                      <a:lnTo>
                        <a:pt x="1135" y="1692"/>
                      </a:lnTo>
                      <a:lnTo>
                        <a:pt x="1206" y="1735"/>
                      </a:lnTo>
                      <a:lnTo>
                        <a:pt x="1292" y="1749"/>
                      </a:lnTo>
                      <a:lnTo>
                        <a:pt x="1377" y="1777"/>
                      </a:lnTo>
                      <a:lnTo>
                        <a:pt x="1462" y="1806"/>
                      </a:lnTo>
                      <a:lnTo>
                        <a:pt x="1476" y="1806"/>
                      </a:lnTo>
                      <a:lnTo>
                        <a:pt x="1547" y="1820"/>
                      </a:lnTo>
                      <a:lnTo>
                        <a:pt x="1561" y="1792"/>
                      </a:lnTo>
                      <a:lnTo>
                        <a:pt x="1476" y="1763"/>
                      </a:lnTo>
                      <a:lnTo>
                        <a:pt x="1476" y="1763"/>
                      </a:lnTo>
                      <a:lnTo>
                        <a:pt x="1391" y="1749"/>
                      </a:lnTo>
                      <a:lnTo>
                        <a:pt x="1306" y="1721"/>
                      </a:lnTo>
                      <a:lnTo>
                        <a:pt x="1221" y="1692"/>
                      </a:lnTo>
                      <a:lnTo>
                        <a:pt x="1150" y="1664"/>
                      </a:lnTo>
                      <a:lnTo>
                        <a:pt x="1064" y="1635"/>
                      </a:lnTo>
                      <a:lnTo>
                        <a:pt x="993" y="1593"/>
                      </a:lnTo>
                      <a:lnTo>
                        <a:pt x="922" y="1564"/>
                      </a:lnTo>
                      <a:lnTo>
                        <a:pt x="851" y="1522"/>
                      </a:lnTo>
                      <a:lnTo>
                        <a:pt x="780" y="1479"/>
                      </a:lnTo>
                      <a:lnTo>
                        <a:pt x="724" y="1422"/>
                      </a:lnTo>
                      <a:lnTo>
                        <a:pt x="653" y="1379"/>
                      </a:lnTo>
                      <a:lnTo>
                        <a:pt x="596" y="1323"/>
                      </a:lnTo>
                      <a:lnTo>
                        <a:pt x="539" y="1266"/>
                      </a:lnTo>
                      <a:lnTo>
                        <a:pt x="482" y="1209"/>
                      </a:lnTo>
                      <a:lnTo>
                        <a:pt x="426" y="1152"/>
                      </a:lnTo>
                      <a:lnTo>
                        <a:pt x="369" y="1095"/>
                      </a:lnTo>
                      <a:lnTo>
                        <a:pt x="326" y="1024"/>
                      </a:lnTo>
                      <a:lnTo>
                        <a:pt x="284" y="967"/>
                      </a:lnTo>
                      <a:lnTo>
                        <a:pt x="241" y="896"/>
                      </a:lnTo>
                      <a:lnTo>
                        <a:pt x="213" y="825"/>
                      </a:lnTo>
                      <a:lnTo>
                        <a:pt x="170" y="754"/>
                      </a:lnTo>
                      <a:lnTo>
                        <a:pt x="142" y="683"/>
                      </a:lnTo>
                      <a:lnTo>
                        <a:pt x="113" y="612"/>
                      </a:lnTo>
                      <a:lnTo>
                        <a:pt x="85" y="541"/>
                      </a:lnTo>
                      <a:lnTo>
                        <a:pt x="71" y="469"/>
                      </a:lnTo>
                      <a:lnTo>
                        <a:pt x="56" y="384"/>
                      </a:lnTo>
                      <a:lnTo>
                        <a:pt x="56" y="384"/>
                      </a:lnTo>
                      <a:lnTo>
                        <a:pt x="42" y="313"/>
                      </a:lnTo>
                      <a:lnTo>
                        <a:pt x="28" y="242"/>
                      </a:lnTo>
                      <a:lnTo>
                        <a:pt x="28" y="157"/>
                      </a:lnTo>
                      <a:lnTo>
                        <a:pt x="28" y="8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0" name="Group 39"/>
                <p:cNvGrpSpPr>
                  <a:grpSpLocks/>
                </p:cNvGrpSpPr>
                <p:nvPr/>
              </p:nvGrpSpPr>
              <p:grpSpPr bwMode="auto">
                <a:xfrm>
                  <a:off x="10832" y="8907"/>
                  <a:ext cx="1619" cy="3696"/>
                  <a:chOff x="10832" y="8907"/>
                  <a:chExt cx="1619" cy="3696"/>
                </a:xfrm>
              </p:grpSpPr>
              <p:sp>
                <p:nvSpPr>
                  <p:cNvPr id="47" name="Freeform 46"/>
                  <p:cNvSpPr>
                    <a:spLocks/>
                  </p:cNvSpPr>
                  <p:nvPr/>
                </p:nvSpPr>
                <p:spPr bwMode="auto">
                  <a:xfrm>
                    <a:off x="10832" y="8907"/>
                    <a:ext cx="1619" cy="1890"/>
                  </a:xfrm>
                  <a:custGeom>
                    <a:avLst/>
                    <a:gdLst>
                      <a:gd name="T0" fmla="*/ 0 w 1619"/>
                      <a:gd name="T1" fmla="*/ 28 h 1890"/>
                      <a:gd name="T2" fmla="*/ 156 w 1619"/>
                      <a:gd name="T3" fmla="*/ 42 h 1890"/>
                      <a:gd name="T4" fmla="*/ 241 w 1619"/>
                      <a:gd name="T5" fmla="*/ 56 h 1890"/>
                      <a:gd name="T6" fmla="*/ 398 w 1619"/>
                      <a:gd name="T7" fmla="*/ 85 h 1890"/>
                      <a:gd name="T8" fmla="*/ 540 w 1619"/>
                      <a:gd name="T9" fmla="*/ 142 h 1890"/>
                      <a:gd name="T10" fmla="*/ 682 w 1619"/>
                      <a:gd name="T11" fmla="*/ 213 h 1890"/>
                      <a:gd name="T12" fmla="*/ 824 w 1619"/>
                      <a:gd name="T13" fmla="*/ 298 h 1890"/>
                      <a:gd name="T14" fmla="*/ 951 w 1619"/>
                      <a:gd name="T15" fmla="*/ 398 h 1890"/>
                      <a:gd name="T16" fmla="*/ 1065 w 1619"/>
                      <a:gd name="T17" fmla="*/ 511 h 1890"/>
                      <a:gd name="T18" fmla="*/ 1178 w 1619"/>
                      <a:gd name="T19" fmla="*/ 639 h 1890"/>
                      <a:gd name="T20" fmla="*/ 1278 w 1619"/>
                      <a:gd name="T21" fmla="*/ 782 h 1890"/>
                      <a:gd name="T22" fmla="*/ 1363 w 1619"/>
                      <a:gd name="T23" fmla="*/ 924 h 1890"/>
                      <a:gd name="T24" fmla="*/ 1434 w 1619"/>
                      <a:gd name="T25" fmla="*/ 1080 h 1890"/>
                      <a:gd name="T26" fmla="*/ 1491 w 1619"/>
                      <a:gd name="T27" fmla="*/ 1251 h 1890"/>
                      <a:gd name="T28" fmla="*/ 1548 w 1619"/>
                      <a:gd name="T29" fmla="*/ 1421 h 1890"/>
                      <a:gd name="T30" fmla="*/ 1562 w 1619"/>
                      <a:gd name="T31" fmla="*/ 1521 h 1890"/>
                      <a:gd name="T32" fmla="*/ 1590 w 1619"/>
                      <a:gd name="T33" fmla="*/ 1691 h 1890"/>
                      <a:gd name="T34" fmla="*/ 1590 w 1619"/>
                      <a:gd name="T35" fmla="*/ 1890 h 1890"/>
                      <a:gd name="T36" fmla="*/ 1619 w 1619"/>
                      <a:gd name="T37" fmla="*/ 1791 h 1890"/>
                      <a:gd name="T38" fmla="*/ 1604 w 1619"/>
                      <a:gd name="T39" fmla="*/ 1606 h 1890"/>
                      <a:gd name="T40" fmla="*/ 1590 w 1619"/>
                      <a:gd name="T41" fmla="*/ 1507 h 1890"/>
                      <a:gd name="T42" fmla="*/ 1548 w 1619"/>
                      <a:gd name="T43" fmla="*/ 1322 h 1890"/>
                      <a:gd name="T44" fmla="*/ 1491 w 1619"/>
                      <a:gd name="T45" fmla="*/ 1151 h 1890"/>
                      <a:gd name="T46" fmla="*/ 1434 w 1619"/>
                      <a:gd name="T47" fmla="*/ 995 h 1890"/>
                      <a:gd name="T48" fmla="*/ 1349 w 1619"/>
                      <a:gd name="T49" fmla="*/ 838 h 1890"/>
                      <a:gd name="T50" fmla="*/ 1292 w 1619"/>
                      <a:gd name="T51" fmla="*/ 753 h 1890"/>
                      <a:gd name="T52" fmla="*/ 1207 w 1619"/>
                      <a:gd name="T53" fmla="*/ 611 h 1890"/>
                      <a:gd name="T54" fmla="*/ 1093 w 1619"/>
                      <a:gd name="T55" fmla="*/ 497 h 1890"/>
                      <a:gd name="T56" fmla="*/ 965 w 1619"/>
                      <a:gd name="T57" fmla="*/ 383 h 1890"/>
                      <a:gd name="T58" fmla="*/ 838 w 1619"/>
                      <a:gd name="T59" fmla="*/ 270 h 1890"/>
                      <a:gd name="T60" fmla="*/ 767 w 1619"/>
                      <a:gd name="T61" fmla="*/ 227 h 1890"/>
                      <a:gd name="T62" fmla="*/ 625 w 1619"/>
                      <a:gd name="T63" fmla="*/ 142 h 1890"/>
                      <a:gd name="T64" fmla="*/ 483 w 1619"/>
                      <a:gd name="T65" fmla="*/ 85 h 1890"/>
                      <a:gd name="T66" fmla="*/ 327 w 1619"/>
                      <a:gd name="T67" fmla="*/ 42 h 1890"/>
                      <a:gd name="T68" fmla="*/ 241 w 1619"/>
                      <a:gd name="T69" fmla="*/ 28 h 1890"/>
                      <a:gd name="T70" fmla="*/ 85 w 1619"/>
                      <a:gd name="T71" fmla="*/ 0 h 18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619" h="1890">
                        <a:moveTo>
                          <a:pt x="0" y="0"/>
                        </a:moveTo>
                        <a:lnTo>
                          <a:pt x="0" y="28"/>
                        </a:lnTo>
                        <a:lnTo>
                          <a:pt x="85" y="42"/>
                        </a:lnTo>
                        <a:lnTo>
                          <a:pt x="156" y="42"/>
                        </a:lnTo>
                        <a:lnTo>
                          <a:pt x="241" y="56"/>
                        </a:lnTo>
                        <a:lnTo>
                          <a:pt x="241" y="56"/>
                        </a:lnTo>
                        <a:lnTo>
                          <a:pt x="312" y="71"/>
                        </a:lnTo>
                        <a:lnTo>
                          <a:pt x="398" y="85"/>
                        </a:lnTo>
                        <a:lnTo>
                          <a:pt x="469" y="113"/>
                        </a:lnTo>
                        <a:lnTo>
                          <a:pt x="540" y="142"/>
                        </a:lnTo>
                        <a:lnTo>
                          <a:pt x="611" y="184"/>
                        </a:lnTo>
                        <a:lnTo>
                          <a:pt x="682" y="213"/>
                        </a:lnTo>
                        <a:lnTo>
                          <a:pt x="753" y="255"/>
                        </a:lnTo>
                        <a:lnTo>
                          <a:pt x="824" y="298"/>
                        </a:lnTo>
                        <a:lnTo>
                          <a:pt x="880" y="341"/>
                        </a:lnTo>
                        <a:lnTo>
                          <a:pt x="951" y="398"/>
                        </a:lnTo>
                        <a:lnTo>
                          <a:pt x="1008" y="455"/>
                        </a:lnTo>
                        <a:lnTo>
                          <a:pt x="1065" y="511"/>
                        </a:lnTo>
                        <a:lnTo>
                          <a:pt x="1122" y="582"/>
                        </a:lnTo>
                        <a:lnTo>
                          <a:pt x="1178" y="639"/>
                        </a:lnTo>
                        <a:lnTo>
                          <a:pt x="1221" y="710"/>
                        </a:lnTo>
                        <a:lnTo>
                          <a:pt x="1278" y="782"/>
                        </a:lnTo>
                        <a:lnTo>
                          <a:pt x="1320" y="853"/>
                        </a:lnTo>
                        <a:lnTo>
                          <a:pt x="1363" y="924"/>
                        </a:lnTo>
                        <a:lnTo>
                          <a:pt x="1391" y="995"/>
                        </a:lnTo>
                        <a:lnTo>
                          <a:pt x="1434" y="1080"/>
                        </a:lnTo>
                        <a:lnTo>
                          <a:pt x="1462" y="1165"/>
                        </a:lnTo>
                        <a:lnTo>
                          <a:pt x="1491" y="1251"/>
                        </a:lnTo>
                        <a:lnTo>
                          <a:pt x="1519" y="1336"/>
                        </a:lnTo>
                        <a:lnTo>
                          <a:pt x="1548" y="1421"/>
                        </a:lnTo>
                        <a:lnTo>
                          <a:pt x="1562" y="1521"/>
                        </a:lnTo>
                        <a:lnTo>
                          <a:pt x="1562" y="1521"/>
                        </a:lnTo>
                        <a:lnTo>
                          <a:pt x="1576" y="1606"/>
                        </a:lnTo>
                        <a:lnTo>
                          <a:pt x="1590" y="1691"/>
                        </a:lnTo>
                        <a:lnTo>
                          <a:pt x="1590" y="1791"/>
                        </a:lnTo>
                        <a:lnTo>
                          <a:pt x="1590" y="1890"/>
                        </a:lnTo>
                        <a:lnTo>
                          <a:pt x="1619" y="1890"/>
                        </a:lnTo>
                        <a:lnTo>
                          <a:pt x="1619" y="1791"/>
                        </a:lnTo>
                        <a:lnTo>
                          <a:pt x="1619" y="1691"/>
                        </a:lnTo>
                        <a:lnTo>
                          <a:pt x="1604" y="1606"/>
                        </a:lnTo>
                        <a:lnTo>
                          <a:pt x="1590" y="1507"/>
                        </a:lnTo>
                        <a:lnTo>
                          <a:pt x="1590" y="1507"/>
                        </a:lnTo>
                        <a:lnTo>
                          <a:pt x="1576" y="1407"/>
                        </a:lnTo>
                        <a:lnTo>
                          <a:pt x="1548" y="1322"/>
                        </a:lnTo>
                        <a:lnTo>
                          <a:pt x="1519" y="1236"/>
                        </a:lnTo>
                        <a:lnTo>
                          <a:pt x="1491" y="1151"/>
                        </a:lnTo>
                        <a:lnTo>
                          <a:pt x="1462" y="1066"/>
                        </a:lnTo>
                        <a:lnTo>
                          <a:pt x="1434" y="995"/>
                        </a:lnTo>
                        <a:lnTo>
                          <a:pt x="1391" y="909"/>
                        </a:lnTo>
                        <a:lnTo>
                          <a:pt x="1349" y="838"/>
                        </a:lnTo>
                        <a:lnTo>
                          <a:pt x="1306" y="767"/>
                        </a:lnTo>
                        <a:lnTo>
                          <a:pt x="1292" y="753"/>
                        </a:lnTo>
                        <a:lnTo>
                          <a:pt x="1249" y="682"/>
                        </a:lnTo>
                        <a:lnTo>
                          <a:pt x="1207" y="611"/>
                        </a:lnTo>
                        <a:lnTo>
                          <a:pt x="1150" y="554"/>
                        </a:lnTo>
                        <a:lnTo>
                          <a:pt x="1093" y="497"/>
                        </a:lnTo>
                        <a:lnTo>
                          <a:pt x="1036" y="426"/>
                        </a:lnTo>
                        <a:lnTo>
                          <a:pt x="965" y="383"/>
                        </a:lnTo>
                        <a:lnTo>
                          <a:pt x="909" y="327"/>
                        </a:lnTo>
                        <a:lnTo>
                          <a:pt x="838" y="270"/>
                        </a:lnTo>
                        <a:lnTo>
                          <a:pt x="838" y="270"/>
                        </a:lnTo>
                        <a:lnTo>
                          <a:pt x="767" y="227"/>
                        </a:lnTo>
                        <a:lnTo>
                          <a:pt x="696" y="184"/>
                        </a:lnTo>
                        <a:lnTo>
                          <a:pt x="625" y="142"/>
                        </a:lnTo>
                        <a:lnTo>
                          <a:pt x="554" y="113"/>
                        </a:lnTo>
                        <a:lnTo>
                          <a:pt x="483" y="85"/>
                        </a:lnTo>
                        <a:lnTo>
                          <a:pt x="412" y="56"/>
                        </a:lnTo>
                        <a:lnTo>
                          <a:pt x="327" y="42"/>
                        </a:lnTo>
                        <a:lnTo>
                          <a:pt x="241" y="28"/>
                        </a:lnTo>
                        <a:lnTo>
                          <a:pt x="241" y="28"/>
                        </a:lnTo>
                        <a:lnTo>
                          <a:pt x="156" y="14"/>
                        </a:lnTo>
                        <a:lnTo>
                          <a:pt x="8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8" name="Freeform 47"/>
                  <p:cNvSpPr>
                    <a:spLocks/>
                  </p:cNvSpPr>
                  <p:nvPr/>
                </p:nvSpPr>
                <p:spPr bwMode="auto">
                  <a:xfrm>
                    <a:off x="10875" y="10783"/>
                    <a:ext cx="1561" cy="1820"/>
                  </a:xfrm>
                  <a:custGeom>
                    <a:avLst/>
                    <a:gdLst>
                      <a:gd name="T0" fmla="*/ 1533 w 1561"/>
                      <a:gd name="T1" fmla="*/ 0 h 1820"/>
                      <a:gd name="T2" fmla="*/ 1533 w 1561"/>
                      <a:gd name="T3" fmla="*/ 157 h 1820"/>
                      <a:gd name="T4" fmla="*/ 1519 w 1561"/>
                      <a:gd name="T5" fmla="*/ 313 h 1820"/>
                      <a:gd name="T6" fmla="*/ 1505 w 1561"/>
                      <a:gd name="T7" fmla="*/ 384 h 1820"/>
                      <a:gd name="T8" fmla="*/ 1476 w 1561"/>
                      <a:gd name="T9" fmla="*/ 541 h 1820"/>
                      <a:gd name="T10" fmla="*/ 1419 w 1561"/>
                      <a:gd name="T11" fmla="*/ 683 h 1820"/>
                      <a:gd name="T12" fmla="*/ 1363 w 1561"/>
                      <a:gd name="T13" fmla="*/ 825 h 1820"/>
                      <a:gd name="T14" fmla="*/ 1277 w 1561"/>
                      <a:gd name="T15" fmla="*/ 967 h 1820"/>
                      <a:gd name="T16" fmla="*/ 1192 w 1561"/>
                      <a:gd name="T17" fmla="*/ 1095 h 1820"/>
                      <a:gd name="T18" fmla="*/ 1093 w 1561"/>
                      <a:gd name="T19" fmla="*/ 1209 h 1820"/>
                      <a:gd name="T20" fmla="*/ 965 w 1561"/>
                      <a:gd name="T21" fmla="*/ 1323 h 1820"/>
                      <a:gd name="T22" fmla="*/ 852 w 1561"/>
                      <a:gd name="T23" fmla="*/ 1422 h 1820"/>
                      <a:gd name="T24" fmla="*/ 710 w 1561"/>
                      <a:gd name="T25" fmla="*/ 1522 h 1820"/>
                      <a:gd name="T26" fmla="*/ 568 w 1561"/>
                      <a:gd name="T27" fmla="*/ 1593 h 1820"/>
                      <a:gd name="T28" fmla="*/ 411 w 1561"/>
                      <a:gd name="T29" fmla="*/ 1664 h 1820"/>
                      <a:gd name="T30" fmla="*/ 255 w 1561"/>
                      <a:gd name="T31" fmla="*/ 1721 h 1820"/>
                      <a:gd name="T32" fmla="*/ 85 w 1561"/>
                      <a:gd name="T33" fmla="*/ 1763 h 1820"/>
                      <a:gd name="T34" fmla="*/ 0 w 1561"/>
                      <a:gd name="T35" fmla="*/ 1792 h 1820"/>
                      <a:gd name="T36" fmla="*/ 85 w 1561"/>
                      <a:gd name="T37" fmla="*/ 1806 h 1820"/>
                      <a:gd name="T38" fmla="*/ 184 w 1561"/>
                      <a:gd name="T39" fmla="*/ 1777 h 1820"/>
                      <a:gd name="T40" fmla="*/ 355 w 1561"/>
                      <a:gd name="T41" fmla="*/ 1735 h 1820"/>
                      <a:gd name="T42" fmla="*/ 511 w 1561"/>
                      <a:gd name="T43" fmla="*/ 1664 h 1820"/>
                      <a:gd name="T44" fmla="*/ 653 w 1561"/>
                      <a:gd name="T45" fmla="*/ 1593 h 1820"/>
                      <a:gd name="T46" fmla="*/ 795 w 1561"/>
                      <a:gd name="T47" fmla="*/ 1507 h 1820"/>
                      <a:gd name="T48" fmla="*/ 866 w 1561"/>
                      <a:gd name="T49" fmla="*/ 1450 h 1820"/>
                      <a:gd name="T50" fmla="*/ 993 w 1561"/>
                      <a:gd name="T51" fmla="*/ 1351 h 1820"/>
                      <a:gd name="T52" fmla="*/ 1107 w 1561"/>
                      <a:gd name="T53" fmla="*/ 1237 h 1820"/>
                      <a:gd name="T54" fmla="*/ 1206 w 1561"/>
                      <a:gd name="T55" fmla="*/ 1109 h 1820"/>
                      <a:gd name="T56" fmla="*/ 1306 w 1561"/>
                      <a:gd name="T57" fmla="*/ 981 h 1820"/>
                      <a:gd name="T58" fmla="*/ 1348 w 1561"/>
                      <a:gd name="T59" fmla="*/ 910 h 1820"/>
                      <a:gd name="T60" fmla="*/ 1419 w 1561"/>
                      <a:gd name="T61" fmla="*/ 768 h 1820"/>
                      <a:gd name="T62" fmla="*/ 1476 w 1561"/>
                      <a:gd name="T63" fmla="*/ 626 h 1820"/>
                      <a:gd name="T64" fmla="*/ 1519 w 1561"/>
                      <a:gd name="T65" fmla="*/ 484 h 1820"/>
                      <a:gd name="T66" fmla="*/ 1533 w 1561"/>
                      <a:gd name="T67" fmla="*/ 398 h 1820"/>
                      <a:gd name="T68" fmla="*/ 1547 w 1561"/>
                      <a:gd name="T69" fmla="*/ 313 h 1820"/>
                      <a:gd name="T70" fmla="*/ 1561 w 1561"/>
                      <a:gd name="T71" fmla="*/ 157 h 1820"/>
                      <a:gd name="T72" fmla="*/ 1561 w 1561"/>
                      <a:gd name="T73" fmla="*/ 0 h 18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61" h="1820">
                        <a:moveTo>
                          <a:pt x="1561" y="0"/>
                        </a:moveTo>
                        <a:lnTo>
                          <a:pt x="1533" y="0"/>
                        </a:lnTo>
                        <a:lnTo>
                          <a:pt x="1533" y="86"/>
                        </a:lnTo>
                        <a:lnTo>
                          <a:pt x="1533" y="157"/>
                        </a:lnTo>
                        <a:lnTo>
                          <a:pt x="1533" y="242"/>
                        </a:lnTo>
                        <a:lnTo>
                          <a:pt x="1519" y="313"/>
                        </a:lnTo>
                        <a:lnTo>
                          <a:pt x="1505" y="384"/>
                        </a:lnTo>
                        <a:lnTo>
                          <a:pt x="1505" y="384"/>
                        </a:lnTo>
                        <a:lnTo>
                          <a:pt x="1490" y="469"/>
                        </a:lnTo>
                        <a:lnTo>
                          <a:pt x="1476" y="541"/>
                        </a:lnTo>
                        <a:lnTo>
                          <a:pt x="1448" y="612"/>
                        </a:lnTo>
                        <a:lnTo>
                          <a:pt x="1419" y="683"/>
                        </a:lnTo>
                        <a:lnTo>
                          <a:pt x="1391" y="754"/>
                        </a:lnTo>
                        <a:lnTo>
                          <a:pt x="1363" y="825"/>
                        </a:lnTo>
                        <a:lnTo>
                          <a:pt x="1320" y="896"/>
                        </a:lnTo>
                        <a:lnTo>
                          <a:pt x="1277" y="967"/>
                        </a:lnTo>
                        <a:lnTo>
                          <a:pt x="1235" y="1024"/>
                        </a:lnTo>
                        <a:lnTo>
                          <a:pt x="1192" y="1095"/>
                        </a:lnTo>
                        <a:lnTo>
                          <a:pt x="1135" y="1152"/>
                        </a:lnTo>
                        <a:lnTo>
                          <a:pt x="1093" y="1209"/>
                        </a:lnTo>
                        <a:lnTo>
                          <a:pt x="1036" y="1266"/>
                        </a:lnTo>
                        <a:lnTo>
                          <a:pt x="965" y="1323"/>
                        </a:lnTo>
                        <a:lnTo>
                          <a:pt x="908" y="1379"/>
                        </a:lnTo>
                        <a:lnTo>
                          <a:pt x="852" y="1422"/>
                        </a:lnTo>
                        <a:lnTo>
                          <a:pt x="781" y="1479"/>
                        </a:lnTo>
                        <a:lnTo>
                          <a:pt x="710" y="1522"/>
                        </a:lnTo>
                        <a:lnTo>
                          <a:pt x="639" y="1564"/>
                        </a:lnTo>
                        <a:lnTo>
                          <a:pt x="568" y="1593"/>
                        </a:lnTo>
                        <a:lnTo>
                          <a:pt x="497" y="1635"/>
                        </a:lnTo>
                        <a:lnTo>
                          <a:pt x="411" y="1664"/>
                        </a:lnTo>
                        <a:lnTo>
                          <a:pt x="340" y="1692"/>
                        </a:lnTo>
                        <a:lnTo>
                          <a:pt x="255" y="1721"/>
                        </a:lnTo>
                        <a:lnTo>
                          <a:pt x="170" y="1749"/>
                        </a:lnTo>
                        <a:lnTo>
                          <a:pt x="85" y="1763"/>
                        </a:lnTo>
                        <a:lnTo>
                          <a:pt x="85" y="1763"/>
                        </a:lnTo>
                        <a:lnTo>
                          <a:pt x="0" y="1792"/>
                        </a:lnTo>
                        <a:lnTo>
                          <a:pt x="14" y="1820"/>
                        </a:lnTo>
                        <a:lnTo>
                          <a:pt x="85" y="1806"/>
                        </a:lnTo>
                        <a:lnTo>
                          <a:pt x="99" y="1806"/>
                        </a:lnTo>
                        <a:lnTo>
                          <a:pt x="184" y="1777"/>
                        </a:lnTo>
                        <a:lnTo>
                          <a:pt x="269" y="1749"/>
                        </a:lnTo>
                        <a:lnTo>
                          <a:pt x="355" y="1735"/>
                        </a:lnTo>
                        <a:lnTo>
                          <a:pt x="426" y="1692"/>
                        </a:lnTo>
                        <a:lnTo>
                          <a:pt x="511" y="1664"/>
                        </a:lnTo>
                        <a:lnTo>
                          <a:pt x="582" y="1621"/>
                        </a:lnTo>
                        <a:lnTo>
                          <a:pt x="653" y="1593"/>
                        </a:lnTo>
                        <a:lnTo>
                          <a:pt x="724" y="1550"/>
                        </a:lnTo>
                        <a:lnTo>
                          <a:pt x="795" y="1507"/>
                        </a:lnTo>
                        <a:lnTo>
                          <a:pt x="795" y="1493"/>
                        </a:lnTo>
                        <a:lnTo>
                          <a:pt x="866" y="1450"/>
                        </a:lnTo>
                        <a:lnTo>
                          <a:pt x="937" y="1394"/>
                        </a:lnTo>
                        <a:lnTo>
                          <a:pt x="993" y="1351"/>
                        </a:lnTo>
                        <a:lnTo>
                          <a:pt x="1050" y="1294"/>
                        </a:lnTo>
                        <a:lnTo>
                          <a:pt x="1107" y="1237"/>
                        </a:lnTo>
                        <a:lnTo>
                          <a:pt x="1164" y="1180"/>
                        </a:lnTo>
                        <a:lnTo>
                          <a:pt x="1206" y="1109"/>
                        </a:lnTo>
                        <a:lnTo>
                          <a:pt x="1263" y="1052"/>
                        </a:lnTo>
                        <a:lnTo>
                          <a:pt x="1306" y="981"/>
                        </a:lnTo>
                        <a:lnTo>
                          <a:pt x="1306" y="981"/>
                        </a:lnTo>
                        <a:lnTo>
                          <a:pt x="1348" y="910"/>
                        </a:lnTo>
                        <a:lnTo>
                          <a:pt x="1391" y="839"/>
                        </a:lnTo>
                        <a:lnTo>
                          <a:pt x="1419" y="768"/>
                        </a:lnTo>
                        <a:lnTo>
                          <a:pt x="1448" y="697"/>
                        </a:lnTo>
                        <a:lnTo>
                          <a:pt x="1476" y="626"/>
                        </a:lnTo>
                        <a:lnTo>
                          <a:pt x="1505" y="555"/>
                        </a:lnTo>
                        <a:lnTo>
                          <a:pt x="1519" y="484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33" y="398"/>
                        </a:lnTo>
                        <a:lnTo>
                          <a:pt x="1547" y="313"/>
                        </a:lnTo>
                        <a:lnTo>
                          <a:pt x="1561" y="242"/>
                        </a:lnTo>
                        <a:lnTo>
                          <a:pt x="1561" y="157"/>
                        </a:lnTo>
                        <a:lnTo>
                          <a:pt x="1561" y="86"/>
                        </a:lnTo>
                        <a:lnTo>
                          <a:pt x="15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9199" y="12617"/>
                  <a:ext cx="17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9100" y="7599"/>
                  <a:ext cx="241" cy="1322"/>
                </a:xfrm>
                <a:custGeom>
                  <a:avLst/>
                  <a:gdLst>
                    <a:gd name="T0" fmla="*/ 213 w 241"/>
                    <a:gd name="T1" fmla="*/ 1322 h 1322"/>
                    <a:gd name="T2" fmla="*/ 241 w 241"/>
                    <a:gd name="T3" fmla="*/ 1322 h 1322"/>
                    <a:gd name="T4" fmla="*/ 28 w 241"/>
                    <a:gd name="T5" fmla="*/ 0 h 1322"/>
                    <a:gd name="T6" fmla="*/ 0 w 241"/>
                    <a:gd name="T7" fmla="*/ 14 h 1322"/>
                    <a:gd name="T8" fmla="*/ 213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213" y="1322"/>
                      </a:moveTo>
                      <a:lnTo>
                        <a:pt x="241" y="1322"/>
                      </a:lnTo>
                      <a:lnTo>
                        <a:pt x="28" y="0"/>
                      </a:lnTo>
                      <a:lnTo>
                        <a:pt x="0" y="14"/>
                      </a:lnTo>
                      <a:lnTo>
                        <a:pt x="213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10818" y="7599"/>
                  <a:ext cx="241" cy="1322"/>
                </a:xfrm>
                <a:custGeom>
                  <a:avLst/>
                  <a:gdLst>
                    <a:gd name="T0" fmla="*/ 0 w 241"/>
                    <a:gd name="T1" fmla="*/ 1322 h 1322"/>
                    <a:gd name="T2" fmla="*/ 28 w 241"/>
                    <a:gd name="T3" fmla="*/ 1322 h 1322"/>
                    <a:gd name="T4" fmla="*/ 241 w 241"/>
                    <a:gd name="T5" fmla="*/ 14 h 1322"/>
                    <a:gd name="T6" fmla="*/ 213 w 241"/>
                    <a:gd name="T7" fmla="*/ 0 h 1322"/>
                    <a:gd name="T8" fmla="*/ 0 w 241"/>
                    <a:gd name="T9" fmla="*/ 1322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322">
                      <a:moveTo>
                        <a:pt x="0" y="1322"/>
                      </a:moveTo>
                      <a:lnTo>
                        <a:pt x="28" y="1322"/>
                      </a:lnTo>
                      <a:lnTo>
                        <a:pt x="241" y="14"/>
                      </a:lnTo>
                      <a:lnTo>
                        <a:pt x="213" y="0"/>
                      </a:lnTo>
                      <a:lnTo>
                        <a:pt x="0" y="1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Oval 44"/>
                <p:cNvSpPr>
                  <a:spLocks noChangeArrowheads="1"/>
                </p:cNvSpPr>
                <p:nvPr/>
              </p:nvSpPr>
              <p:spPr bwMode="auto">
                <a:xfrm>
                  <a:off x="9128" y="7542"/>
                  <a:ext cx="1903" cy="7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9100" y="7499"/>
                  <a:ext cx="1959" cy="142"/>
                </a:xfrm>
                <a:prstGeom prst="ellipse">
                  <a:avLst/>
                </a:prstGeom>
                <a:noFill/>
                <a:ln w="1778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1776095" y="195008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1722120" y="9753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748665" y="111061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1235710" y="1678940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37096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1938655" y="12458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2371725" y="205867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2479675" y="157099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1506220" y="2383155"/>
                <a:ext cx="288290" cy="298450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1506220" y="2870835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910590" y="2004060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315595" y="1787525"/>
                <a:ext cx="288925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748665" y="2816860"/>
                <a:ext cx="288290" cy="297815"/>
              </a:xfrm>
              <a:prstGeom prst="ellipse">
                <a:avLst/>
              </a:prstGeom>
              <a:solidFill>
                <a:srgbClr val="FF0000"/>
              </a:solidFill>
              <a:ln w="177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414655" y="232727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1073150" y="2383155"/>
                <a:ext cx="288290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2046605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2046605" y="2545715"/>
                <a:ext cx="288925" cy="352425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40080" y="1570990"/>
                <a:ext cx="288925" cy="351790"/>
              </a:xfrm>
              <a:prstGeom prst="rect">
                <a:avLst/>
              </a:prstGeom>
              <a:solidFill>
                <a:srgbClr val="008000"/>
              </a:solidFill>
              <a:ln w="177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514600" y="2400300"/>
              <a:ext cx="288290" cy="297815"/>
            </a:xfrm>
            <a:prstGeom prst="ellipse">
              <a:avLst/>
            </a:prstGeom>
            <a:solidFill>
              <a:srgbClr val="FF0000"/>
            </a:solidFill>
            <a:ln w="1778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3325232" y="2334442"/>
            <a:ext cx="1397000" cy="15973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47333" y="1716277"/>
            <a:ext cx="1375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Verdana"/>
                <a:cs typeface="Verdana"/>
              </a:rPr>
              <a:t>Unit Rate</a:t>
            </a:r>
            <a:endParaRPr lang="en-US" sz="2000" dirty="0">
              <a:solidFill>
                <a:srgbClr val="003366"/>
              </a:solidFill>
              <a:latin typeface="Verdana"/>
              <a:cs typeface="Verdana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325232" y="2494172"/>
            <a:ext cx="1682037" cy="129706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325232" y="2494172"/>
            <a:ext cx="0" cy="233846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323975" y="4432526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Verdana"/>
                <a:cs typeface="Verdana"/>
              </a:rPr>
              <a:t>Scaling Up</a:t>
            </a:r>
            <a:endParaRPr lang="en-US" sz="2000" dirty="0">
              <a:solidFill>
                <a:srgbClr val="003366"/>
              </a:solidFill>
              <a:latin typeface="Verdana"/>
              <a:cs typeface="Verdan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74458" y="3591181"/>
            <a:ext cx="1746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Verdana"/>
                <a:cs typeface="Verdana"/>
              </a:rPr>
              <a:t>Scale Factor</a:t>
            </a:r>
            <a:endParaRPr lang="en-US" sz="2000" dirty="0">
              <a:solidFill>
                <a:srgbClr val="00336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162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TM_R_LogoandName4C_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38" y="5911728"/>
            <a:ext cx="2673270" cy="69605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09649" y="319177"/>
            <a:ext cx="81343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/>
                <a:cs typeface="Verdana"/>
              </a:rPr>
              <a:t>Building Procedural Fluency</a:t>
            </a: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62550" y="1861006"/>
            <a:ext cx="37033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2000" dirty="0" smtClean="0">
                <a:latin typeface="Verdana"/>
                <a:cs typeface="Verdana"/>
              </a:rPr>
              <a:t>What </a:t>
            </a:r>
            <a:r>
              <a:rPr lang="en-US" sz="2000" dirty="0">
                <a:latin typeface="Verdana"/>
                <a:cs typeface="Verdana"/>
              </a:rPr>
              <a:t>might we expect </a:t>
            </a:r>
            <a:r>
              <a:rPr lang="en-US" sz="2000" dirty="0" smtClean="0">
                <a:latin typeface="Verdana"/>
                <a:cs typeface="Verdana"/>
              </a:rPr>
              <a:t>students </a:t>
            </a:r>
            <a:r>
              <a:rPr lang="en-US" sz="2000" dirty="0">
                <a:latin typeface="Verdana"/>
                <a:cs typeface="Verdana"/>
              </a:rPr>
              <a:t>to be able to do when presented with a missing value problem, after they have had the opportunity to develop a set of strategies through solving a variety of contextual problems like the Candy Jar Task?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1009650" y="1546314"/>
            <a:ext cx="4107872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sz="2200" u="sng" dirty="0" smtClean="0">
                <a:solidFill>
                  <a:srgbClr val="002060"/>
                </a:solidFill>
                <a:latin typeface="Verdana"/>
                <a:cs typeface="Verdana"/>
              </a:rPr>
              <a:t>Finding </a:t>
            </a:r>
            <a:r>
              <a:rPr lang="en-US" sz="2200" u="sng" dirty="0">
                <a:solidFill>
                  <a:srgbClr val="002060"/>
                </a:solidFill>
                <a:latin typeface="Verdana"/>
                <a:cs typeface="Verdana"/>
              </a:rPr>
              <a:t>the Missing Value </a:t>
            </a:r>
          </a:p>
          <a:p>
            <a:pPr marL="114300" indent="0">
              <a:buNone/>
            </a:pPr>
            <a:r>
              <a:rPr lang="en-US" sz="2200" dirty="0">
                <a:solidFill>
                  <a:srgbClr val="002060"/>
                </a:solidFill>
                <a:latin typeface="Verdana"/>
                <a:cs typeface="Verdana"/>
              </a:rPr>
              <a:t>Find the value of the unknown in each of the proportions shown below.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90373" y="3291941"/>
            <a:ext cx="2530655" cy="2573847"/>
            <a:chOff x="4993033" y="4049555"/>
            <a:chExt cx="2530655" cy="2573847"/>
          </a:xfrm>
        </p:grpSpPr>
        <p:pic>
          <p:nvPicPr>
            <p:cNvPr id="10" name="Picture 9" descr="ph5515-smith:Domain:Education.Pitt.Edu:Users:pegs:Documents:NCTM2013:Impactful Teaching Practice 2_files:image002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67" y="4049555"/>
              <a:ext cx="990483" cy="752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ph5515-smith:Domain:Education.Pitt.Edu:Users:pegs:Documents:NCTM2013:Impactful Teaching Practice 2_files:image004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80" y="4049555"/>
              <a:ext cx="827407" cy="752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ph5515-smith:Domain:Education.Pitt.Edu:Users:pegs:Documents:NCTM2013:Impactful Teaching Practice 2_files:image006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68" y="4863720"/>
              <a:ext cx="990482" cy="752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ph5515-smith:Domain:Education.Pitt.Edu:Users:pegs:Documents:NCTM2013:Impactful Teaching Practice 2_files:image008.pn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80" y="4897095"/>
              <a:ext cx="918208" cy="71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ph5515-smith:Domain:Education.Pitt.Edu:Users:pegs:Documents:NCTM2013:Impactful Teaching Practice 2_files:image010.png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033" y="5777729"/>
              <a:ext cx="1015216" cy="830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ph5515-smith:Domain:Education.Pitt.Edu:Users:pegs:Documents:NCTM2013:Impactful Teaching Practice 2_files:image012.png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480" y="5714881"/>
              <a:ext cx="918208" cy="9085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17" name="Picture 16" descr="14861 principles to action cover bar 1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18" name="Picture 17" descr="14861 principles to action cover.psd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231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Developing Procedural Fluency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599363" cy="45227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000" dirty="0" smtClean="0">
                <a:ea typeface="+mn-ea"/>
              </a:rPr>
              <a:t>Develop conceptual understanding building on students’ informal knowledge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Develop informal strategies to solve problems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Refine informal strategies to develop fluency with standard methods and procedures (algorithms)</a:t>
            </a:r>
          </a:p>
        </p:txBody>
      </p:sp>
    </p:spTree>
    <p:extLst>
      <p:ext uri="{BB962C8B-B14F-4D97-AF65-F5344CB8AC3E}">
        <p14:creationId xmlns:p14="http://schemas.microsoft.com/office/powerpoint/2010/main" val="42665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23938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34" charset="-128"/>
              </a:rPr>
              <a:t>National Council of Teachers of Mathematics</a:t>
            </a: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>www.nctm.org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89088"/>
            <a:ext cx="8305800" cy="4522787"/>
          </a:xfrm>
        </p:spPr>
        <p:txBody>
          <a:bodyPr/>
          <a:lstStyle/>
          <a:p>
            <a:pPr marL="457200" lvl="1" indent="0" eaLnBrk="1" hangingPunct="1">
              <a:spcBef>
                <a:spcPts val="0"/>
              </a:spcBef>
              <a:buNone/>
            </a:pPr>
            <a:endParaRPr lang="en-US" sz="1000" dirty="0">
              <a:ea typeface="ＭＳ Ｐゴシック" pitchFamily="34" charset="-128"/>
            </a:endParaRPr>
          </a:p>
          <a:p>
            <a:pPr marL="0" lvl="2" indent="0" eaLnBrk="1" hangingPunct="1">
              <a:spcBef>
                <a:spcPts val="600"/>
              </a:spcBef>
              <a:buFontTx/>
              <a:buNone/>
            </a:pPr>
            <a:endParaRPr lang="en-US" sz="2800" b="1" dirty="0" smtClean="0">
              <a:ea typeface="ＭＳ Ｐゴシック" pitchFamily="34" charset="-128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46525" y="613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4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50" y="2909566"/>
            <a:ext cx="4334300" cy="50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3054" y="3404116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For $144 per year, your school will get a FREE print-only subscription to one of the following award-winning journals:</a:t>
            </a:r>
            <a:r>
              <a:rPr lang="en-US" dirty="0"/>
              <a:t> </a:t>
            </a:r>
            <a:endParaRPr lang="en-US" dirty="0">
              <a:effectLst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050447"/>
            <a:ext cx="4953000" cy="117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83" y="3831082"/>
            <a:ext cx="2795517" cy="21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2956" y="5075418"/>
            <a:ext cx="84691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Five FREE E-Memberships for teachers in your school</a:t>
            </a:r>
            <a:r>
              <a:rPr lang="en-US" dirty="0"/>
              <a:t> </a:t>
            </a:r>
          </a:p>
          <a:p>
            <a:r>
              <a:rPr lang="en-US" dirty="0"/>
              <a:t>All the </a:t>
            </a:r>
            <a:r>
              <a:rPr lang="en-US" dirty="0">
                <a:hlinkClick r:id="rId7" tooltip="Full Individual Membership and E-Membership"/>
              </a:rPr>
              <a:t>benefits of an e-membership</a:t>
            </a:r>
            <a:r>
              <a:rPr lang="en-US" dirty="0"/>
              <a:t> including full access to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digital edition of </a:t>
            </a:r>
            <a:r>
              <a:rPr lang="en-US" i="1" dirty="0"/>
              <a:t>Teaching Children Mathematics</a:t>
            </a:r>
            <a:r>
              <a:rPr lang="en-US" dirty="0"/>
              <a:t>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Mathematics </a:t>
            </a:r>
            <a:r>
              <a:rPr lang="en-US" i="1" dirty="0"/>
              <a:t>Teaching in the Middle School</a:t>
            </a:r>
            <a:r>
              <a:rPr lang="en-US" dirty="0"/>
              <a:t> (a $72 value!) FREE!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involve more teachers, additional e-memberships can be added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just $10 each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ea typeface="ＭＳ Ｐゴシック" pitchFamily="34" charset="-128"/>
              </a:rPr>
              <a:t>National Council of Teachers of Mathematics</a:t>
            </a:r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>www.nctm.org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3323"/>
            <a:ext cx="9143999" cy="167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36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Verdana"/>
                <a:cs typeface="Verdana"/>
              </a:rPr>
              <a:t>Effective</a:t>
            </a: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Mathematics Teaching Practices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2" y="1663700"/>
            <a:ext cx="7659335" cy="4438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Establish mathematics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goals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to focus learning.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Implement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tasks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that promote reasoning and problem solving.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Use and connect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representations.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Facilitate meaningful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discourse</a:t>
            </a:r>
            <a:r>
              <a:rPr lang="en-US" sz="2100" i="1" dirty="0" smtClean="0">
                <a:solidFill>
                  <a:srgbClr val="002060"/>
                </a:solidFill>
                <a:latin typeface="Verdana"/>
                <a:cs typeface="Verdana"/>
              </a:rPr>
              <a:t>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Pose purposeful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questions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Build </a:t>
            </a:r>
            <a:r>
              <a:rPr lang="en-US" sz="2100" b="1" dirty="0" smtClean="0">
                <a:solidFill>
                  <a:srgbClr val="FF0000"/>
                </a:solidFill>
                <a:latin typeface="Verdana"/>
                <a:cs typeface="Verdana"/>
              </a:rPr>
              <a:t>procedural fluency </a:t>
            </a: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from conceptual understanding.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Support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productive struggle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in learning mathematics.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Elicit and use evidence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of student thinking.</a:t>
            </a:r>
          </a:p>
          <a:p>
            <a:pPr algn="r"/>
            <a:r>
              <a:rPr lang="en-US" sz="2400" b="1" i="1" dirty="0" smtClean="0">
                <a:solidFill>
                  <a:srgbClr val="1F497D"/>
                </a:solidFill>
                <a:latin typeface="Verdana"/>
                <a:cs typeface="Verdana"/>
              </a:rPr>
              <a:t> </a:t>
            </a: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6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Verdana"/>
                <a:cs typeface="Verdana"/>
              </a:rPr>
              <a:t>Effective</a:t>
            </a: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Mathematics Teaching Practices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2" y="1663700"/>
            <a:ext cx="7659335" cy="4438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Establish mathematics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goals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to focus learning.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Implement </a:t>
            </a:r>
            <a:r>
              <a:rPr lang="en-US" sz="2100" b="1" dirty="0" smtClean="0">
                <a:solidFill>
                  <a:srgbClr val="FF0000"/>
                </a:solidFill>
                <a:latin typeface="Verdana"/>
                <a:cs typeface="Verdana"/>
              </a:rPr>
              <a:t>tasks</a:t>
            </a: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 that promote reasoning and problem solving.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Use and connect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representations.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Facilitate meaningful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discourse</a:t>
            </a:r>
            <a:r>
              <a:rPr lang="en-US" sz="2100" i="1" dirty="0" smtClean="0">
                <a:solidFill>
                  <a:srgbClr val="002060"/>
                </a:solidFill>
                <a:latin typeface="Verdana"/>
                <a:cs typeface="Verdana"/>
              </a:rPr>
              <a:t>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Pose purposeful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questions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Build </a:t>
            </a:r>
            <a:r>
              <a:rPr lang="en-US" sz="2100" b="1" dirty="0" smtClean="0">
                <a:solidFill>
                  <a:srgbClr val="FF0000"/>
                </a:solidFill>
                <a:latin typeface="Verdana"/>
                <a:cs typeface="Verdana"/>
              </a:rPr>
              <a:t>procedural fluency </a:t>
            </a:r>
            <a:r>
              <a:rPr lang="en-US" sz="2100" dirty="0" smtClean="0">
                <a:solidFill>
                  <a:srgbClr val="FF0000"/>
                </a:solidFill>
                <a:latin typeface="Verdana"/>
                <a:cs typeface="Verdana"/>
              </a:rPr>
              <a:t>from conceptual understanding.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Support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productive struggle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in learning mathematics.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Elicit and use evidence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of student thinking.</a:t>
            </a:r>
          </a:p>
          <a:p>
            <a:pPr algn="r"/>
            <a:r>
              <a:rPr lang="en-US" sz="2400" b="1" i="1" dirty="0" smtClean="0">
                <a:solidFill>
                  <a:srgbClr val="1F497D"/>
                </a:solidFill>
                <a:latin typeface="Verdana"/>
                <a:cs typeface="Verdana"/>
              </a:rPr>
              <a:t> </a:t>
            </a: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Implement Tasks that Promote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Reasoning and Problem Solving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457325"/>
            <a:ext cx="72866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Mathematical tasks should: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 opportunities for students to engage in exploration or encourage students to use procedures in ways that are connected to concepts and understanding;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 on students’ current understanding; and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Have multiple entry points.</a:t>
            </a:r>
          </a:p>
          <a:p>
            <a:pPr>
              <a:lnSpc>
                <a:spcPct val="60000"/>
              </a:lnSpc>
            </a:pPr>
            <a:endParaRPr lang="en-US" sz="2000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2000" b="1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6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Dividing Fractions—Book 1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5561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90600"/>
            <a:ext cx="415720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0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Dividing Fractions—Book 2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187569" cy="534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28431"/>
            <a:ext cx="4170087" cy="521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2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Dividing Fractions—Book 1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4846942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Dividing Fractions—Book 2</a:t>
            </a:r>
            <a:endParaRPr lang="en-US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187569" cy="534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28431"/>
            <a:ext cx="4170087" cy="521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3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Dividing Fractions—Standard Algorithm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3808373" cy="565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4565"/>
            <a:ext cx="3333313" cy="559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8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Developing Procedural Fluency</a:t>
            </a:r>
            <a:br>
              <a:rPr lang="en-US" altLang="en-US" sz="3200" dirty="0" smtClean="0"/>
            </a:br>
            <a:r>
              <a:rPr lang="en-US" altLang="en-US" sz="3200" dirty="0" smtClean="0"/>
              <a:t>Whole Number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599363" cy="45227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000" dirty="0" smtClean="0">
                <a:ea typeface="+mn-ea"/>
              </a:rPr>
              <a:t>Develop conceptual understanding building on students’ informal knowledge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Develop informal strategies to solve problems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Refine informal strategies to develop fluency with standard methods and procedures (algorithms)</a:t>
            </a:r>
          </a:p>
        </p:txBody>
      </p:sp>
    </p:spTree>
    <p:extLst>
      <p:ext uri="{BB962C8B-B14F-4D97-AF65-F5344CB8AC3E}">
        <p14:creationId xmlns:p14="http://schemas.microsoft.com/office/powerpoint/2010/main" val="235269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4000" smtClean="0"/>
          </a:p>
        </p:txBody>
      </p:sp>
      <p:graphicFrame>
        <p:nvGraphicFramePr>
          <p:cNvPr id="529462" name="Group 5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68387816"/>
              </p:ext>
            </p:extLst>
          </p:nvPr>
        </p:nvGraphicFramePr>
        <p:xfrm>
          <a:off x="1295400" y="152400"/>
          <a:ext cx="7467600" cy="6527804"/>
        </p:xfrm>
        <a:graphic>
          <a:graphicData uri="http://schemas.openxmlformats.org/drawingml/2006/table">
            <a:tbl>
              <a:tblPr/>
              <a:tblGrid>
                <a:gridCol w="384175"/>
                <a:gridCol w="7083425"/>
              </a:tblGrid>
              <a:tr h="5790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Numbers and Operations in Base Ten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640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add and subtract.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add and subtract.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perform multi-digit arithmetic.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A range of algorithms may be used.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perform multi-digit arithmetic.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Fluently add and subtract multi-digit whole numbers using the standard algorithm.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9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Perform operations with multi-digit whole numbers and with decimals to hundredths.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Fluently multiply multi-digit whole numbers using the standard algorithm.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2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Compute fluently with multi-digit numbers and find common factors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multiples.</a:t>
                      </a:r>
                      <a:endParaRPr lang="en-US" sz="1800" b="0" i="1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Fluently add, subtract, multiply, and divide multi-digit decimals using</a:t>
                      </a:r>
                    </a:p>
                    <a:p>
                      <a:pPr algn="ctr"/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standard algorithm for each operation.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5" name="Picture 4" descr="14861 principles to action cover bar 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6" name="Picture 5" descr="14861 principles to action cover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07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23938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34" charset="-128"/>
              </a:rPr>
              <a:t>National Council of Teachers of Mathematics</a:t>
            </a: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>www.nctm.org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89088"/>
            <a:ext cx="8305800" cy="4522787"/>
          </a:xfrm>
        </p:spPr>
        <p:txBody>
          <a:bodyPr/>
          <a:lstStyle/>
          <a:p>
            <a:pPr marL="457200" lvl="1" indent="0" eaLnBrk="1" hangingPunct="1">
              <a:spcBef>
                <a:spcPts val="0"/>
              </a:spcBef>
              <a:buNone/>
            </a:pPr>
            <a:endParaRPr lang="en-US" sz="1000" dirty="0">
              <a:ea typeface="ＭＳ Ｐゴシック" pitchFamily="34" charset="-128"/>
            </a:endParaRPr>
          </a:p>
          <a:p>
            <a:pPr marL="0" lvl="2" indent="0" eaLnBrk="1" hangingPunct="1">
              <a:spcBef>
                <a:spcPts val="600"/>
              </a:spcBef>
              <a:buFontTx/>
              <a:buNone/>
            </a:pPr>
            <a:endParaRPr lang="en-US" sz="2800" b="1" dirty="0" smtClean="0">
              <a:ea typeface="ＭＳ Ｐゴシック" pitchFamily="34" charset="-128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46525" y="613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4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3124200"/>
            <a:ext cx="8305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New Member Discount</a:t>
            </a:r>
          </a:p>
          <a:p>
            <a:pPr algn="ctr"/>
            <a:endParaRPr lang="en-US" sz="2000" dirty="0"/>
          </a:p>
          <a:p>
            <a:pPr algn="ctr"/>
            <a:r>
              <a:rPr lang="en-US" sz="3200" dirty="0"/>
              <a:t>$20 off for full </a:t>
            </a:r>
            <a:r>
              <a:rPr lang="en-US" sz="3200" dirty="0" smtClean="0"/>
              <a:t>membership </a:t>
            </a:r>
          </a:p>
          <a:p>
            <a:pPr algn="ctr"/>
            <a:r>
              <a:rPr lang="en-US" sz="3200" dirty="0" smtClean="0"/>
              <a:t>$</a:t>
            </a:r>
            <a:r>
              <a:rPr lang="en-US" sz="3200" dirty="0"/>
              <a:t>10 off </a:t>
            </a:r>
            <a:r>
              <a:rPr lang="en-US" sz="3200" dirty="0" smtClean="0"/>
              <a:t>e-membership</a:t>
            </a:r>
            <a:endParaRPr lang="en-US" sz="3200" dirty="0"/>
          </a:p>
          <a:p>
            <a:pPr algn="ctr"/>
            <a:r>
              <a:rPr lang="en-US" sz="3200" dirty="0" smtClean="0"/>
              <a:t>$5 </a:t>
            </a:r>
            <a:r>
              <a:rPr lang="en-US" sz="3200" dirty="0"/>
              <a:t>off student </a:t>
            </a:r>
            <a:r>
              <a:rPr lang="en-US" sz="3200" dirty="0" smtClean="0"/>
              <a:t>membership</a:t>
            </a:r>
          </a:p>
          <a:p>
            <a:pPr algn="ctr"/>
            <a:endParaRPr lang="en-US" sz="2400" dirty="0"/>
          </a:p>
          <a:p>
            <a:pPr algn="ctr"/>
            <a:r>
              <a:rPr lang="en-US" sz="3200" dirty="0"/>
              <a:t>Use Code: </a:t>
            </a:r>
            <a:r>
              <a:rPr lang="en-US" sz="3200" b="1" dirty="0" smtClean="0">
                <a:solidFill>
                  <a:srgbClr val="FF0000"/>
                </a:solidFill>
              </a:rPr>
              <a:t>BDB0616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ea typeface="ＭＳ Ｐゴシック" pitchFamily="34" charset="-128"/>
              </a:rPr>
              <a:t>National Council of Teachers of Mathematics</a:t>
            </a:r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>www.nctm.org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6151"/>
            <a:ext cx="9143999" cy="167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730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4000" smtClean="0"/>
          </a:p>
        </p:txBody>
      </p:sp>
      <p:graphicFrame>
        <p:nvGraphicFramePr>
          <p:cNvPr id="529462" name="Group 5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78094162"/>
              </p:ext>
            </p:extLst>
          </p:nvPr>
        </p:nvGraphicFramePr>
        <p:xfrm>
          <a:off x="1295400" y="119652"/>
          <a:ext cx="7315200" cy="6607670"/>
        </p:xfrm>
        <a:graphic>
          <a:graphicData uri="http://schemas.openxmlformats.org/drawingml/2006/table">
            <a:tbl>
              <a:tblPr/>
              <a:tblGrid>
                <a:gridCol w="376335"/>
                <a:gridCol w="6938865"/>
              </a:tblGrid>
              <a:tr h="554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Numbers and Operations in Base Ten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613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add and subtract.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1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add and subtract.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perform multi-digit arithmetic.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A range of algorithms may be used.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Use place value understanding and properties of operations to perform multi-digit arithmetic.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Fluently add and subtract multi-digit whole numbers using the standard algorithm.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Perform operations with multi-digit whole numbers and with decimals to hundredths.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Fluently multiply multi-digit whole numbers using the standard algorithm.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6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Compute fluently with multi-digit numbers and find common factors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multiples.</a:t>
                      </a:r>
                      <a:endParaRPr lang="en-US" sz="1800" b="0" i="1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Fluently add, subtract, multiply, and divide multi-digit decimals using</a:t>
                      </a:r>
                    </a:p>
                    <a:p>
                      <a:pPr algn="ctr"/>
                      <a:r>
                        <a:rPr lang="en-US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standard algorithm for each operation.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" y="-23724"/>
            <a:ext cx="1020617" cy="6894423"/>
            <a:chOff x="1" y="-23724"/>
            <a:chExt cx="1020617" cy="6894423"/>
          </a:xfrm>
        </p:grpSpPr>
        <p:pic>
          <p:nvPicPr>
            <p:cNvPr id="5" name="Picture 4" descr="14861 principles to action cover bar 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724"/>
              <a:ext cx="889121" cy="6894423"/>
            </a:xfrm>
            <a:prstGeom prst="rect">
              <a:avLst/>
            </a:prstGeom>
          </p:spPr>
        </p:pic>
        <p:pic>
          <p:nvPicPr>
            <p:cNvPr id="6" name="Picture 5" descr="14861 principles to action cover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19" y="182743"/>
              <a:ext cx="761999" cy="1085667"/>
            </a:xfrm>
            <a:prstGeom prst="rect">
              <a:avLst/>
            </a:prstGeom>
            <a:ln w="6350" cmpd="sng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836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6700"/>
            <a:ext cx="7010400" cy="1143000"/>
          </a:xfrm>
        </p:spPr>
        <p:txBody>
          <a:bodyPr/>
          <a:lstStyle/>
          <a:p>
            <a:r>
              <a:rPr lang="en-US" sz="3200" b="1" dirty="0" smtClean="0"/>
              <a:t>The Band Concert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14265" y="18537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524000"/>
            <a:ext cx="7190899" cy="475118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third-grade class is responsible for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setting  up the chairs for their spring band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concert. In preparation, they need to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determine the total  number of chairs that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will be needed and ask the school’s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engineer to retrieve that many chairs from the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central storage area. 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The class needs to set up 7 rows of chairs with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20 chairs in each row, leaving space for a center aisle. 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How many chairs does the school’s engineer need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to retrieve from the central storage area?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 rot="168248">
            <a:off x="6975198" y="273260"/>
            <a:ext cx="1895149" cy="2834041"/>
          </a:xfrm>
          <a:prstGeom prst="wedgeRoundRectCallout">
            <a:avLst>
              <a:gd name="adj1" fmla="val 3259"/>
              <a:gd name="adj2" fmla="val 74120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r>
              <a:rPr lang="en-US" sz="2000" dirty="0" smtClean="0">
                <a:cs typeface="Arial"/>
              </a:rPr>
              <a:t>Make a quick sketch or diagram of the situation. </a:t>
            </a:r>
          </a:p>
          <a:p>
            <a:pPr algn="ctr"/>
            <a:r>
              <a:rPr lang="en-US" sz="2000" dirty="0" smtClean="0">
                <a:cs typeface="Arial"/>
              </a:rPr>
              <a:t>How might </a:t>
            </a:r>
            <a:br>
              <a:rPr lang="en-US" sz="2000" dirty="0" smtClean="0">
                <a:cs typeface="Arial"/>
              </a:rPr>
            </a:br>
            <a:r>
              <a:rPr lang="en-US" sz="2000" dirty="0" smtClean="0">
                <a:cs typeface="Arial"/>
              </a:rPr>
              <a:t>Grade 3 students approach this task?</a:t>
            </a:r>
            <a:endParaRPr lang="en-US" sz="2000" dirty="0"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69" y="228600"/>
            <a:ext cx="1201639" cy="10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" y="1600200"/>
            <a:ext cx="9048426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Band Concert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87" y="228600"/>
            <a:ext cx="1201639" cy="10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Starting Point to Build Procedural Fluency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686425" y="1325743"/>
            <a:ext cx="34385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 the product</a:t>
            </a:r>
          </a:p>
          <a:p>
            <a:pPr marL="457200"/>
            <a:endParaRPr lang="en-US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x  20 =</a:t>
            </a: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 =</a:t>
            </a: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70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 20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60 =</a:t>
            </a:r>
          </a:p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 </a:t>
            </a: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</a:p>
          <a:p>
            <a:endParaRPr lang="en-US" sz="2800" dirty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800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800" dirty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58718" y="1363843"/>
            <a:ext cx="51896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 Band Concert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third-grade class </a:t>
            </a:r>
            <a:r>
              <a:rPr lang="en-US" sz="2000" dirty="0" smtClean="0">
                <a:solidFill>
                  <a:srgbClr val="002060"/>
                </a:solidFill>
              </a:rPr>
              <a:t>is responsible </a:t>
            </a:r>
            <a:r>
              <a:rPr lang="en-US" sz="2000" dirty="0">
                <a:solidFill>
                  <a:srgbClr val="002060"/>
                </a:solidFill>
              </a:rPr>
              <a:t>for </a:t>
            </a:r>
            <a:r>
              <a:rPr lang="en-US" sz="2000" dirty="0" smtClean="0">
                <a:solidFill>
                  <a:srgbClr val="002060"/>
                </a:solidFill>
              </a:rPr>
              <a:t>setting  </a:t>
            </a:r>
            <a:r>
              <a:rPr lang="en-US" sz="2000" dirty="0">
                <a:solidFill>
                  <a:srgbClr val="002060"/>
                </a:solidFill>
              </a:rPr>
              <a:t>up the chairs for their spring band </a:t>
            </a:r>
            <a:r>
              <a:rPr lang="en-US" sz="2000" dirty="0" smtClean="0">
                <a:solidFill>
                  <a:srgbClr val="002060"/>
                </a:solidFill>
              </a:rPr>
              <a:t>concert</a:t>
            </a:r>
            <a:r>
              <a:rPr lang="en-US" sz="2000" dirty="0">
                <a:solidFill>
                  <a:srgbClr val="002060"/>
                </a:solidFill>
              </a:rPr>
              <a:t>. In preparation, they need to </a:t>
            </a:r>
            <a:r>
              <a:rPr lang="en-US" sz="2000" dirty="0" smtClean="0">
                <a:solidFill>
                  <a:srgbClr val="002060"/>
                </a:solidFill>
              </a:rPr>
              <a:t>determine </a:t>
            </a:r>
            <a:r>
              <a:rPr lang="en-US" sz="2000" dirty="0">
                <a:solidFill>
                  <a:srgbClr val="002060"/>
                </a:solidFill>
              </a:rPr>
              <a:t>the total  number of chairs </a:t>
            </a:r>
            <a:r>
              <a:rPr lang="en-US" sz="2000" dirty="0" smtClean="0">
                <a:solidFill>
                  <a:srgbClr val="002060"/>
                </a:solidFill>
              </a:rPr>
              <a:t>that will </a:t>
            </a:r>
            <a:r>
              <a:rPr lang="en-US" sz="2000" dirty="0">
                <a:solidFill>
                  <a:srgbClr val="002060"/>
                </a:solidFill>
              </a:rPr>
              <a:t>be needed and ask the school’s </a:t>
            </a:r>
            <a:r>
              <a:rPr lang="en-US" sz="2000" dirty="0" smtClean="0">
                <a:solidFill>
                  <a:srgbClr val="002060"/>
                </a:solidFill>
              </a:rPr>
              <a:t>engineer </a:t>
            </a:r>
            <a:r>
              <a:rPr lang="en-US" sz="2000" dirty="0">
                <a:solidFill>
                  <a:srgbClr val="002060"/>
                </a:solidFill>
              </a:rPr>
              <a:t>to retrieve that many chairs from the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central storage area.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The class needs to set up 7 rows </a:t>
            </a:r>
            <a:r>
              <a:rPr lang="en-US" sz="2000" dirty="0" smtClean="0">
                <a:solidFill>
                  <a:srgbClr val="002060"/>
                </a:solidFill>
              </a:rPr>
              <a:t>of chairs </a:t>
            </a:r>
            <a:r>
              <a:rPr lang="en-US" sz="2000" dirty="0">
                <a:solidFill>
                  <a:srgbClr val="002060"/>
                </a:solidFill>
              </a:rPr>
              <a:t>with </a:t>
            </a:r>
            <a:r>
              <a:rPr lang="en-US" sz="2000" dirty="0" smtClean="0">
                <a:solidFill>
                  <a:srgbClr val="002060"/>
                </a:solidFill>
              </a:rPr>
              <a:t>20 </a:t>
            </a:r>
            <a:r>
              <a:rPr lang="en-US" sz="2000" dirty="0">
                <a:solidFill>
                  <a:srgbClr val="002060"/>
                </a:solidFill>
              </a:rPr>
              <a:t>chairs in each row, leaving space for a center aisle.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How many chairs does the school’s engineer need </a:t>
            </a:r>
            <a:r>
              <a:rPr lang="en-US" sz="2000" dirty="0" smtClean="0">
                <a:solidFill>
                  <a:srgbClr val="002060"/>
                </a:solidFill>
              </a:rPr>
              <a:t>to </a:t>
            </a:r>
            <a:r>
              <a:rPr lang="en-US" sz="2000" dirty="0">
                <a:solidFill>
                  <a:srgbClr val="002060"/>
                </a:solidFill>
              </a:rPr>
              <a:t>retrieve from the central storage area? </a:t>
            </a:r>
          </a:p>
        </p:txBody>
      </p:sp>
    </p:spTree>
    <p:extLst>
      <p:ext uri="{BB962C8B-B14F-4D97-AF65-F5344CB8AC3E}">
        <p14:creationId xmlns:p14="http://schemas.microsoft.com/office/powerpoint/2010/main" val="40508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" y="1600200"/>
            <a:ext cx="9048426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Band Concert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87" y="228600"/>
            <a:ext cx="1201639" cy="10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Multiplication Algorithms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61765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1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Multiplication Algorithms</a:t>
            </a:r>
          </a:p>
        </p:txBody>
      </p:sp>
      <p:pic>
        <p:nvPicPr>
          <p:cNvPr id="100355" name="Snagit_PPT2AF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04131"/>
            <a:ext cx="7796213" cy="5302250"/>
          </a:xfrm>
        </p:spPr>
      </p:pic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2644775" y="6437313"/>
            <a:ext cx="5829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600" dirty="0"/>
              <a:t>CCSS Numbers and Operations in Base-Ten Progression, April 2011</a:t>
            </a:r>
          </a:p>
        </p:txBody>
      </p:sp>
    </p:spTree>
    <p:extLst>
      <p:ext uri="{BB962C8B-B14F-4D97-AF65-F5344CB8AC3E}">
        <p14:creationId xmlns:p14="http://schemas.microsoft.com/office/powerpoint/2010/main" val="25607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Multiplication Algorithms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1380" name="TextBox 4"/>
          <p:cNvSpPr txBox="1">
            <a:spLocks noChangeArrowheads="1"/>
          </p:cNvSpPr>
          <p:nvPr/>
        </p:nvSpPr>
        <p:spPr bwMode="auto">
          <a:xfrm>
            <a:off x="2906713" y="6103938"/>
            <a:ext cx="5829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600" dirty="0"/>
              <a:t>CCSS Numbers and Operations in Base-Ten Progression, April </a:t>
            </a:r>
            <a:r>
              <a:rPr lang="en-US" sz="1600" dirty="0" smtClean="0"/>
              <a:t>2012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371600"/>
            <a:ext cx="8077200" cy="442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7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is Meant by </a:t>
            </a:r>
            <a:br>
              <a:rPr lang="en-US" sz="3600" b="1" dirty="0" smtClean="0"/>
            </a:br>
            <a:r>
              <a:rPr lang="en-US" sz="3600" b="1" dirty="0" smtClean="0"/>
              <a:t>“Standard Algorithm?”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981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“In mathematics, an algorithm is defined by its </a:t>
            </a:r>
            <a:r>
              <a:rPr lang="en-US" dirty="0" smtClean="0"/>
              <a:t>steps and </a:t>
            </a:r>
            <a:r>
              <a:rPr lang="en-US" dirty="0"/>
              <a:t>not by the way those steps are recorded in </a:t>
            </a:r>
            <a:r>
              <a:rPr lang="en-US" dirty="0" smtClean="0"/>
              <a:t>writing. With </a:t>
            </a:r>
            <a:r>
              <a:rPr lang="en-US" dirty="0"/>
              <a:t>this in mind, minor variations in methods </a:t>
            </a:r>
            <a:r>
              <a:rPr lang="en-US" dirty="0" smtClean="0"/>
              <a:t>of recording standard algorithms </a:t>
            </a:r>
            <a:r>
              <a:rPr lang="en-US" dirty="0"/>
              <a:t>are acceptable</a:t>
            </a:r>
            <a:r>
              <a:rPr lang="en-US" dirty="0" smtClean="0"/>
              <a:t>.”</a:t>
            </a:r>
            <a:endParaRPr lang="en-US" sz="28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2000" dirty="0" err="1" smtClean="0"/>
              <a:t>Fuson</a:t>
            </a:r>
            <a:r>
              <a:rPr lang="en-US" sz="2000" dirty="0" smtClean="0"/>
              <a:t> &amp; Beckmann, 2013; NCSM Journal, p. 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16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is Meant by </a:t>
            </a:r>
            <a:br>
              <a:rPr lang="en-US" sz="3600" b="1" dirty="0" smtClean="0"/>
            </a:br>
            <a:r>
              <a:rPr lang="en-US" sz="3600" b="1" dirty="0" smtClean="0"/>
              <a:t>“Standard Algorithm?”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981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“In mathematics, an algorithm is defined by its </a:t>
            </a:r>
            <a:r>
              <a:rPr lang="en-US" dirty="0" smtClean="0"/>
              <a:t>steps and </a:t>
            </a:r>
            <a:r>
              <a:rPr lang="en-US" dirty="0"/>
              <a:t>not by the way those steps are recorded in </a:t>
            </a:r>
            <a:r>
              <a:rPr lang="en-US" dirty="0" smtClean="0"/>
              <a:t>writing. With </a:t>
            </a:r>
            <a:r>
              <a:rPr lang="en-US" dirty="0"/>
              <a:t>this in mind, </a:t>
            </a:r>
            <a:r>
              <a:rPr lang="en-US" b="1" dirty="0">
                <a:solidFill>
                  <a:srgbClr val="FF0000"/>
                </a:solidFill>
              </a:rPr>
              <a:t>minor variations in methods </a:t>
            </a:r>
            <a:r>
              <a:rPr lang="en-US" b="1" dirty="0" smtClean="0">
                <a:solidFill>
                  <a:srgbClr val="FF0000"/>
                </a:solidFill>
              </a:rPr>
              <a:t>of recording standard algorithms </a:t>
            </a:r>
            <a:r>
              <a:rPr lang="en-US" b="1" dirty="0">
                <a:solidFill>
                  <a:srgbClr val="FF0000"/>
                </a:solidFill>
              </a:rPr>
              <a:t>are acceptable</a:t>
            </a:r>
            <a:r>
              <a:rPr lang="en-US" dirty="0" smtClean="0"/>
              <a:t>.”</a:t>
            </a:r>
            <a:endParaRPr lang="en-US" sz="28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2000" dirty="0" err="1" smtClean="0"/>
              <a:t>Fuson</a:t>
            </a:r>
            <a:r>
              <a:rPr lang="en-US" sz="2000" dirty="0" smtClean="0"/>
              <a:t> &amp; Beckmann, 2013; NCSM Journal, p. 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16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450428" y="274638"/>
            <a:ext cx="7236372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>NCTM Conferences</a:t>
            </a:r>
            <a:b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>www.nctm.org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1351730" y="1618582"/>
            <a:ext cx="7362497" cy="4525963"/>
          </a:xfrm>
        </p:spPr>
        <p:txBody>
          <a:bodyPr>
            <a:normAutofit fontScale="92500" lnSpcReduction="10000"/>
          </a:bodyPr>
          <a:lstStyle/>
          <a:p>
            <a:pPr marL="457200" lvl="1" indent="0" eaLnBrk="1" hangingPunct="1">
              <a:spcBef>
                <a:spcPts val="0"/>
              </a:spcBef>
              <a:buNone/>
            </a:pPr>
            <a:endParaRPr lang="en-US" sz="1000" dirty="0">
              <a:ea typeface="ＭＳ Ｐゴシック" pitchFamily="34" charset="-128"/>
            </a:endParaRPr>
          </a:p>
          <a:p>
            <a:pPr marL="6350" lvl="1" indent="0" algn="ctr" eaLnBrk="1" hangingPunct="1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2060"/>
                </a:solidFill>
                <a:ea typeface="ＭＳ Ｐゴシック" pitchFamily="34" charset="-128"/>
              </a:rPr>
              <a:t>  2016 </a:t>
            </a:r>
            <a:r>
              <a:rPr lang="en-US" sz="3600" b="1" dirty="0">
                <a:solidFill>
                  <a:srgbClr val="002060"/>
                </a:solidFill>
                <a:ea typeface="ＭＳ Ｐゴシック" pitchFamily="34" charset="-128"/>
              </a:rPr>
              <a:t>Annual Meeting and </a:t>
            </a:r>
            <a:r>
              <a:rPr lang="en-US" sz="3600" b="1" dirty="0" smtClean="0">
                <a:solidFill>
                  <a:srgbClr val="002060"/>
                </a:solidFill>
                <a:ea typeface="ＭＳ Ｐゴシック" pitchFamily="34" charset="-128"/>
              </a:rPr>
              <a:t>Exposition</a:t>
            </a:r>
          </a:p>
          <a:p>
            <a:pPr marL="6350" lvl="1" indent="0">
              <a:spcBef>
                <a:spcPts val="600"/>
              </a:spcBef>
              <a:buNone/>
            </a:pPr>
            <a:r>
              <a:rPr lang="en-US" sz="36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     </a:t>
            </a:r>
            <a:endParaRPr lang="en-US" sz="36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6350" lvl="1" indent="0">
              <a:spcBef>
                <a:spcPts val="600"/>
              </a:spcBef>
              <a:buNone/>
            </a:pP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	</a:t>
            </a:r>
          </a:p>
          <a:p>
            <a:pPr marL="6350" lvl="1" indent="0">
              <a:spcBef>
                <a:spcPts val="600"/>
              </a:spcBef>
              <a:buNone/>
            </a:pPr>
            <a:endParaRPr lang="en-US" sz="36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6350" lvl="1" indent="0">
              <a:spcBef>
                <a:spcPts val="600"/>
              </a:spcBef>
              <a:buNone/>
            </a:pPr>
            <a:endParaRPr lang="en-US" sz="3600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marL="6350" lvl="1" indent="0">
              <a:spcBef>
                <a:spcPts val="600"/>
              </a:spcBef>
              <a:buNone/>
            </a:pPr>
            <a:endParaRPr lang="en-US" sz="3600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marL="6350" lvl="1" indent="0" algn="ctr">
              <a:spcBef>
                <a:spcPts val="600"/>
              </a:spcBef>
              <a:buNone/>
            </a:pP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April 13–16, 2016</a:t>
            </a:r>
            <a:endParaRPr lang="en-US" sz="36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6350" lvl="1" indent="0" algn="ctr">
              <a:spcBef>
                <a:spcPts val="600"/>
              </a:spcBef>
              <a:buNone/>
            </a:pP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San Francisco</a:t>
            </a:r>
            <a:endParaRPr lang="en-US" sz="3600" b="1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46525" y="613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50036" y="1444306"/>
            <a:ext cx="7862888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25" y="2444665"/>
            <a:ext cx="3639509" cy="20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603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Multiplication Algorithms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87903" y="1489403"/>
            <a:ext cx="3452648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1179207" y="6265792"/>
            <a:ext cx="3666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800" dirty="0" err="1" smtClean="0"/>
              <a:t>Fuson</a:t>
            </a:r>
            <a:r>
              <a:rPr lang="en-US" sz="1800" dirty="0" smtClean="0"/>
              <a:t> &amp; Beckmann, 2013, p. 25 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76" y="1688909"/>
            <a:ext cx="1752599" cy="38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75" y="1626641"/>
            <a:ext cx="1800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757101" y="1988591"/>
            <a:ext cx="5111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03" y="1631759"/>
            <a:ext cx="3886200" cy="45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8853" y="1376727"/>
            <a:ext cx="3694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Multiplication Algorithms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87903" y="1489403"/>
            <a:ext cx="3452648" cy="4525963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1179207" y="6265792"/>
            <a:ext cx="3666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800" dirty="0" err="1" smtClean="0"/>
              <a:t>Fuson</a:t>
            </a:r>
            <a:r>
              <a:rPr lang="en-US" sz="1800" dirty="0" smtClean="0"/>
              <a:t> &amp; Beckmann, 2013, p. 25 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1752599" cy="38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00638" y="1478251"/>
            <a:ext cx="1300162" cy="4946727"/>
            <a:chOff x="5100638" y="1478251"/>
            <a:chExt cx="1300162" cy="494672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638" y="1478251"/>
              <a:ext cx="1300162" cy="142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557" y="2867689"/>
              <a:ext cx="1145381" cy="3557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0780"/>
            <a:ext cx="8839199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Providing a Basis for Future Learning</a:t>
            </a:r>
            <a:endParaRPr lang="en-US" sz="3600" b="1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627928" y="1447799"/>
            <a:ext cx="16493" cy="5261565"/>
          </a:xfrm>
          <a:prstGeom prst="line">
            <a:avLst/>
          </a:prstGeom>
          <a:ln w="762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2125" y="1414156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36 x 94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20150"/>
              </p:ext>
            </p:extLst>
          </p:nvPr>
        </p:nvGraphicFramePr>
        <p:xfrm>
          <a:off x="890098" y="2698292"/>
          <a:ext cx="2377440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</a:tblGrid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2700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120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540</a:t>
                      </a:r>
                      <a:endParaRPr lang="en-US" sz="2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US" sz="2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84489" y="2138952"/>
            <a:ext cx="4279865" cy="3093136"/>
            <a:chOff x="949967" y="2209800"/>
            <a:chExt cx="4279865" cy="3093136"/>
          </a:xfrm>
        </p:grpSpPr>
        <p:sp>
          <p:nvSpPr>
            <p:cNvPr id="4" name="TextBox 3"/>
            <p:cNvSpPr txBox="1"/>
            <p:nvPr/>
          </p:nvSpPr>
          <p:spPr>
            <a:xfrm>
              <a:off x="2097354" y="2209800"/>
              <a:ext cx="144623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90  +  4</a:t>
              </a:r>
              <a:endParaRPr lang="en-US" sz="28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49967" y="3014749"/>
              <a:ext cx="623889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30</a:t>
              </a:r>
            </a:p>
            <a:p>
              <a:r>
                <a:rPr lang="en-US" sz="2800" dirty="0" smtClean="0">
                  <a:latin typeface="Comic Sans MS" panose="030F0702030302020204" pitchFamily="66" charset="0"/>
                </a:rPr>
                <a:t> +</a:t>
              </a:r>
            </a:p>
            <a:p>
              <a:r>
                <a:rPr lang="en-US" sz="2800" dirty="0" smtClean="0">
                  <a:latin typeface="Comic Sans MS" panose="030F0702030302020204" pitchFamily="66" charset="0"/>
                </a:rPr>
                <a:t> 6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709409" y="2897086"/>
              <a:ext cx="2500311" cy="655906"/>
              <a:chOff x="1752600" y="2895599"/>
              <a:chExt cx="2438400" cy="602361"/>
            </a:xfrm>
          </p:grpSpPr>
          <p:sp>
            <p:nvSpPr>
              <p:cNvPr id="9" name="Flowchart: Terminator 8"/>
              <p:cNvSpPr/>
              <p:nvPr/>
            </p:nvSpPr>
            <p:spPr>
              <a:xfrm>
                <a:off x="1752600" y="2895599"/>
                <a:ext cx="2057400" cy="602361"/>
              </a:xfrm>
              <a:prstGeom prst="flowChartTerminator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>
                <a:stCxn id="9" idx="3"/>
              </p:cNvCxnSpPr>
              <p:nvPr/>
            </p:nvCxnSpPr>
            <p:spPr>
              <a:xfrm>
                <a:off x="3810000" y="3196780"/>
                <a:ext cx="381000" cy="36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4130965" y="4779716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3384</a:t>
              </a:r>
              <a:endParaRPr lang="en-US" sz="28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780482" y="3777400"/>
              <a:ext cx="2438400" cy="602361"/>
              <a:chOff x="1752600" y="2895599"/>
              <a:chExt cx="2438400" cy="602361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1752600" y="2895599"/>
                <a:ext cx="2057400" cy="602361"/>
              </a:xfrm>
              <a:prstGeom prst="flowChartTerminator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>
                <a:stCxn id="18" idx="3"/>
              </p:cNvCxnSpPr>
              <p:nvPr/>
            </p:nvCxnSpPr>
            <p:spPr>
              <a:xfrm>
                <a:off x="3810000" y="3196780"/>
                <a:ext cx="381000" cy="36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342196" y="383876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564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66720" y="2975612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2820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166720" y="4682921"/>
              <a:ext cx="90626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679476" y="2209800"/>
            <a:ext cx="4404097" cy="3178188"/>
            <a:chOff x="949967" y="2196018"/>
            <a:chExt cx="4404097" cy="3178188"/>
          </a:xfrm>
        </p:grpSpPr>
        <p:sp>
          <p:nvSpPr>
            <p:cNvPr id="30" name="TextBox 29"/>
            <p:cNvSpPr txBox="1"/>
            <p:nvPr/>
          </p:nvSpPr>
          <p:spPr>
            <a:xfrm>
              <a:off x="2199880" y="2196018"/>
              <a:ext cx="121860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x</a:t>
              </a:r>
              <a:r>
                <a:rPr lang="en-US" sz="28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  +  4</a:t>
              </a:r>
              <a:endParaRPr lang="en-US" sz="28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9967" y="3014749"/>
              <a:ext cx="511679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 </a:t>
              </a:r>
              <a:r>
                <a:rPr lang="en-US" sz="2800" i="1" dirty="0" smtClean="0">
                  <a:latin typeface="Comic Sans MS" panose="030F0702030302020204" pitchFamily="66" charset="0"/>
                </a:rPr>
                <a:t>x</a:t>
              </a:r>
            </a:p>
            <a:p>
              <a:r>
                <a:rPr lang="en-US" sz="2800" dirty="0" smtClean="0">
                  <a:latin typeface="Comic Sans MS" panose="030F0702030302020204" pitchFamily="66" charset="0"/>
                </a:rPr>
                <a:t> +</a:t>
              </a:r>
            </a:p>
            <a:p>
              <a:r>
                <a:rPr lang="en-US" sz="2800" dirty="0" smtClean="0">
                  <a:latin typeface="Comic Sans MS" panose="030F0702030302020204" pitchFamily="66" charset="0"/>
                </a:rPr>
                <a:t> 6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709409" y="2897086"/>
              <a:ext cx="2500311" cy="655906"/>
              <a:chOff x="1752600" y="2895599"/>
              <a:chExt cx="2438400" cy="602361"/>
            </a:xfrm>
          </p:grpSpPr>
          <p:sp>
            <p:nvSpPr>
              <p:cNvPr id="40" name="Flowchart: Terminator 39"/>
              <p:cNvSpPr/>
              <p:nvPr/>
            </p:nvSpPr>
            <p:spPr>
              <a:xfrm>
                <a:off x="1752600" y="2895599"/>
                <a:ext cx="2057400" cy="602361"/>
              </a:xfrm>
              <a:prstGeom prst="flowChartTerminator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>
                <a:stCxn id="40" idx="3"/>
              </p:cNvCxnSpPr>
              <p:nvPr/>
            </p:nvCxnSpPr>
            <p:spPr>
              <a:xfrm>
                <a:off x="3810000" y="3196780"/>
                <a:ext cx="381000" cy="36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3156178" y="4850986"/>
              <a:ext cx="2071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x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sz="28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+10x+24</a:t>
              </a:r>
              <a:endParaRPr lang="en-US" sz="28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780482" y="3777400"/>
              <a:ext cx="2438400" cy="602361"/>
              <a:chOff x="1752600" y="2895599"/>
              <a:chExt cx="2438400" cy="602361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1752600" y="2895599"/>
                <a:ext cx="2057400" cy="602361"/>
              </a:xfrm>
              <a:prstGeom prst="flowChartTerminator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>
                <a:stCxn id="38" idx="3"/>
              </p:cNvCxnSpPr>
              <p:nvPr/>
            </p:nvCxnSpPr>
            <p:spPr>
              <a:xfrm>
                <a:off x="3810000" y="3196780"/>
                <a:ext cx="381000" cy="36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4125843" y="3837942"/>
              <a:ext cx="12282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6</a:t>
              </a:r>
              <a:r>
                <a:rPr lang="en-US" sz="2800" i="1" dirty="0" smtClean="0">
                  <a:latin typeface="Comic Sans MS" panose="030F0702030302020204" pitchFamily="66" charset="0"/>
                </a:rPr>
                <a:t>x</a:t>
              </a:r>
              <a:r>
                <a:rPr lang="en-US" sz="2800" dirty="0" smtClean="0">
                  <a:latin typeface="Comic Sans MS" panose="030F0702030302020204" pitchFamily="66" charset="0"/>
                </a:rPr>
                <a:t>+24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66720" y="2975612"/>
              <a:ext cx="1146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Comic Sans MS" panose="030F0702030302020204" pitchFamily="66" charset="0"/>
                </a:rPr>
                <a:t>x</a:t>
              </a:r>
              <a:r>
                <a:rPr lang="en-US" sz="2800" baseline="30000" dirty="0" smtClean="0">
                  <a:latin typeface="Comic Sans MS" panose="030F0702030302020204" pitchFamily="66" charset="0"/>
                </a:rPr>
                <a:t>2</a:t>
              </a:r>
              <a:r>
                <a:rPr lang="en-US" sz="2800" dirty="0" smtClean="0">
                  <a:latin typeface="Comic Sans MS" panose="030F0702030302020204" pitchFamily="66" charset="0"/>
                </a:rPr>
                <a:t>+4</a:t>
              </a:r>
              <a:r>
                <a:rPr lang="en-US" sz="2800" i="1" dirty="0" smtClean="0">
                  <a:latin typeface="Comic Sans MS" panose="030F0702030302020204" pitchFamily="66" charset="0"/>
                </a:rPr>
                <a:t>x</a:t>
              </a:r>
              <a:endParaRPr lang="en-US" sz="2800" i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321313" y="4661039"/>
              <a:ext cx="90626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907082"/>
              </p:ext>
            </p:extLst>
          </p:nvPr>
        </p:nvGraphicFramePr>
        <p:xfrm>
          <a:off x="5305294" y="2753734"/>
          <a:ext cx="2377440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</a:tblGrid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US" sz="2800" b="0" i="1" baseline="30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US" sz="2800" b="0" i="1" baseline="300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2800" b="0" i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en-US" sz="2800" b="0" i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en-US" sz="2800" b="0" i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en-US" sz="2800" b="0" i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US" sz="2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9154" marR="89154" marT="44577" marB="44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425057" y="1399772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(</a:t>
            </a:r>
            <a:r>
              <a:rPr lang="en-US" sz="2800" i="1" dirty="0" smtClean="0">
                <a:latin typeface="Comic Sans MS" panose="030F0702030302020204" pitchFamily="66" charset="0"/>
              </a:rPr>
              <a:t>x</a:t>
            </a:r>
            <a:r>
              <a:rPr lang="en-US" sz="2800" dirty="0" smtClean="0">
                <a:latin typeface="Comic Sans MS" panose="030F0702030302020204" pitchFamily="66" charset="0"/>
              </a:rPr>
              <a:t> + 6)(</a:t>
            </a:r>
            <a:r>
              <a:rPr lang="en-US" sz="2800" i="1" dirty="0" smtClean="0">
                <a:latin typeface="Comic Sans MS" panose="030F0702030302020204" pitchFamily="66" charset="0"/>
              </a:rPr>
              <a:t>x</a:t>
            </a:r>
            <a:r>
              <a:rPr lang="en-US" sz="2800" dirty="0" smtClean="0">
                <a:latin typeface="Comic Sans MS" panose="030F0702030302020204" pitchFamily="66" charset="0"/>
              </a:rPr>
              <a:t> + 4)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Procedural Fluency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600" b="1" dirty="0" smtClean="0"/>
              <a:t>Efficiency</a:t>
            </a:r>
            <a:r>
              <a:rPr lang="en-US" altLang="en-US" sz="2600" dirty="0" smtClean="0"/>
              <a:t>—can carry out easily, keep track of </a:t>
            </a:r>
            <a:r>
              <a:rPr lang="en-US" altLang="en-US" sz="2600" dirty="0" err="1" smtClean="0"/>
              <a:t>subproblems</a:t>
            </a:r>
            <a:r>
              <a:rPr lang="en-US" altLang="en-US" sz="2600" dirty="0" smtClean="0"/>
              <a:t>, and make use of intermediate results to solve the problem.</a:t>
            </a:r>
          </a:p>
          <a:p>
            <a:r>
              <a:rPr lang="en-US" altLang="en-US" sz="2600" b="1" dirty="0" smtClean="0"/>
              <a:t>Accuracy</a:t>
            </a:r>
            <a:r>
              <a:rPr lang="en-US" altLang="en-US" sz="2600" dirty="0" smtClean="0"/>
              <a:t>—reliably produces the correct answer.</a:t>
            </a:r>
          </a:p>
          <a:p>
            <a:pPr>
              <a:spcBef>
                <a:spcPts val="600"/>
              </a:spcBef>
            </a:pPr>
            <a:r>
              <a:rPr lang="en-US" altLang="en-US" sz="2600" b="1" dirty="0" smtClean="0"/>
              <a:t>Flexibility</a:t>
            </a:r>
            <a:r>
              <a:rPr lang="en-US" altLang="en-US" sz="2600" dirty="0" smtClean="0"/>
              <a:t>—knows more than one approach, chooses appropriate strategy, and can use one method to solve and another method to double-check.</a:t>
            </a:r>
          </a:p>
          <a:p>
            <a:pPr>
              <a:spcBef>
                <a:spcPts val="600"/>
              </a:spcBef>
            </a:pPr>
            <a:r>
              <a:rPr lang="en-US" altLang="en-US" sz="2600" b="1" dirty="0" smtClean="0"/>
              <a:t>Appropriately</a:t>
            </a:r>
            <a:r>
              <a:rPr lang="en-US" altLang="en-US" sz="2600" dirty="0" smtClean="0"/>
              <a:t>—knows when to apply a particular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7AF94-5E24-4B43-B616-33A953145D6B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Developing Procedural Fluency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599363" cy="45227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000" dirty="0" smtClean="0">
                <a:ea typeface="+mn-ea"/>
              </a:rPr>
              <a:t>Develop conceptual understanding building on students’ informal knowledge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Develop informal strategies to solve problems</a:t>
            </a:r>
          </a:p>
          <a:p>
            <a:pPr marL="514350" indent="-514350" eaLnBrk="1" hangingPunct="1">
              <a:buFont typeface="Times" pitchFamily="2" charset="0"/>
              <a:buAutoNum type="arabicPeriod"/>
              <a:defRPr/>
            </a:pPr>
            <a:r>
              <a:rPr lang="en-US" sz="3000" dirty="0" smtClean="0">
                <a:ea typeface="+mn-ea"/>
              </a:rPr>
              <a:t>Refine informal strategies to develop fluency with standard methods and procedures (algorithms)</a:t>
            </a:r>
          </a:p>
        </p:txBody>
      </p:sp>
    </p:spTree>
    <p:extLst>
      <p:ext uri="{BB962C8B-B14F-4D97-AF65-F5344CB8AC3E}">
        <p14:creationId xmlns:p14="http://schemas.microsoft.com/office/powerpoint/2010/main" val="33227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25410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Build Procedural Fluency from Conceptual Understanding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581150"/>
            <a:ext cx="72866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8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algn="r"/>
            <a:r>
              <a:rPr lang="en-US" sz="2000" b="1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US" sz="2000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323974" y="1548854"/>
            <a:ext cx="76593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i="1" dirty="0" smtClean="0">
              <a:solidFill>
                <a:schemeClr val="accent1">
                  <a:lumMod val="75000"/>
                </a:schemeClr>
              </a:solidFill>
              <a:latin typeface="Verdana"/>
              <a:ea typeface="ＭＳ Ｐゴシック" charset="0"/>
              <a:cs typeface="Verdana"/>
            </a:endParaRPr>
          </a:p>
          <a:p>
            <a:endParaRPr lang="en-US" sz="2000" dirty="0" smtClean="0">
              <a:solidFill>
                <a:srgbClr val="8064A2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8064A2"/>
              </a:solidFill>
            </a:endParaRPr>
          </a:p>
          <a:p>
            <a:endParaRPr lang="en-US" sz="20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988958"/>
              </p:ext>
            </p:extLst>
          </p:nvPr>
        </p:nvGraphicFramePr>
        <p:xfrm>
          <a:off x="1020618" y="1381125"/>
          <a:ext cx="7962688" cy="5476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344"/>
                <a:gridCol w="3981344"/>
              </a:tblGrid>
              <a:tr h="6271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What are teachers doing?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What are students doing?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</a:tr>
              <a:tr h="4849731">
                <a:tc>
                  <a:txBody>
                    <a:bodyPr/>
                    <a:lstStyle/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Providing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students with opportunities to use their own reasoning strategies and methods for solving problems.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Asking students to discuss and explain why the procedures that they are using work to solve particular problems.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Connecting student-generated strategies and methods to more efficient procedures as appropriate.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Using visual models to support students’ understanding of general methods.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Providing students with opportunities for distributed practice of procedures.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Making sure that they understand and can explain the mathematical basis for the procedures that they are using.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Demonstrating flexible use of strategies and methods while reflecting on which procedures seem to work best for specific types of problems.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Determining whether specific approaches generalize to a broad class of problems.</a:t>
                      </a:r>
                    </a:p>
                    <a:p>
                      <a:pPr marL="100965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Striving to use procedures appropriately and efficiently.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7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8999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Verdana"/>
                <a:cs typeface="Verdana"/>
              </a:rPr>
              <a:t>Effective</a:t>
            </a: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Mathematics Teaching Practices</a:t>
            </a:r>
            <a:endParaRPr lang="en-US" sz="2800" b="1" dirty="0" smtClean="0">
              <a:solidFill>
                <a:srgbClr val="002060"/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2" y="1663700"/>
            <a:ext cx="7659335" cy="4438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Establish mathematics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goals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to focus learning.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Implement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tasks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that promote reasoning and problem solving.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Use and connect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representations.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Facilitate meaningful mathematical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discourse</a:t>
            </a:r>
            <a:r>
              <a:rPr lang="en-US" sz="2100" i="1" dirty="0" smtClean="0">
                <a:solidFill>
                  <a:srgbClr val="002060"/>
                </a:solidFill>
                <a:latin typeface="Verdana"/>
                <a:cs typeface="Verdana"/>
              </a:rPr>
              <a:t>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Pose purposeful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questions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Build 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procedural fluency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from conceptual understanding.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Support </a:t>
            </a: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productive struggle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 in learning mathematics. </a:t>
            </a:r>
          </a:p>
          <a:p>
            <a:pPr marL="693738" lvl="0" indent="-579438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Verdana"/>
                <a:cs typeface="Verdana"/>
              </a:rPr>
              <a:t>Elicit and use evidence </a:t>
            </a:r>
            <a:r>
              <a:rPr lang="en-US" sz="2100" dirty="0" smtClean="0">
                <a:solidFill>
                  <a:srgbClr val="002060"/>
                </a:solidFill>
                <a:latin typeface="Verdana"/>
                <a:cs typeface="Verdana"/>
              </a:rPr>
              <a:t>of student thinking.</a:t>
            </a:r>
          </a:p>
          <a:p>
            <a:pPr algn="r"/>
            <a:r>
              <a:rPr lang="en-US" sz="2400" b="1" i="1" dirty="0" smtClean="0">
                <a:solidFill>
                  <a:srgbClr val="1F497D"/>
                </a:solidFill>
                <a:latin typeface="Verdana"/>
                <a:cs typeface="Verdana"/>
              </a:rPr>
              <a:t> </a:t>
            </a: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39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89122" y="182743"/>
            <a:ext cx="825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Verdana"/>
                <a:cs typeface="Verdana"/>
              </a:rPr>
              <a:t>The Title Is Principles to </a:t>
            </a:r>
            <a:r>
              <a:rPr lang="en-US" sz="2800" b="1" i="1" dirty="0" smtClean="0">
                <a:solidFill>
                  <a:srgbClr val="002060"/>
                </a:solidFill>
                <a:latin typeface="Verdana"/>
                <a:cs typeface="Verdana"/>
              </a:rPr>
              <a:t>Actions</a:t>
            </a:r>
            <a:endParaRPr lang="en-US" sz="2800" b="1" i="1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23975" y="1581150"/>
            <a:ext cx="7286625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000" i="1" dirty="0" smtClean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14861 principles to action cover ba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24"/>
            <a:ext cx="889121" cy="6894423"/>
          </a:xfrm>
          <a:prstGeom prst="rect">
            <a:avLst/>
          </a:prstGeom>
        </p:spPr>
      </p:pic>
      <p:pic>
        <p:nvPicPr>
          <p:cNvPr id="11" name="Picture 10" descr="14861 principles to action cove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82743"/>
            <a:ext cx="761999" cy="1085667"/>
          </a:xfrm>
          <a:prstGeom prst="rect">
            <a:avLst/>
          </a:prstGeom>
          <a:ln w="63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23976" y="1581150"/>
            <a:ext cx="728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23974" y="1417638"/>
            <a:ext cx="736282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002060"/>
                </a:solidFill>
              </a:rPr>
              <a:t>Your Actions?</a:t>
            </a:r>
          </a:p>
        </p:txBody>
      </p:sp>
    </p:spTree>
    <p:extLst>
      <p:ext uri="{BB962C8B-B14F-4D97-AF65-F5344CB8AC3E}">
        <p14:creationId xmlns:p14="http://schemas.microsoft.com/office/powerpoint/2010/main" val="40439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6972" y="274638"/>
            <a:ext cx="7848539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hlinkClick r:id="rId3"/>
              </a:rPr>
              <a:t>http://www.nctm.org/PtA/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447800"/>
            <a:ext cx="63551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Principles to Actions </a:t>
            </a:r>
            <a:r>
              <a:rPr lang="en-US" sz="4000" b="1" dirty="0" smtClean="0">
                <a:solidFill>
                  <a:srgbClr val="002060"/>
                </a:solidFill>
              </a:rPr>
              <a:t>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300" i="1" dirty="0">
                <a:solidFill>
                  <a:srgbClr val="002060"/>
                </a:solidFill>
              </a:rPr>
              <a:t>Principles to Actions </a:t>
            </a:r>
            <a:r>
              <a:rPr lang="en-US" sz="2300" dirty="0">
                <a:solidFill>
                  <a:srgbClr val="002060"/>
                </a:solidFill>
              </a:rPr>
              <a:t>Executive Summary </a:t>
            </a:r>
            <a:br>
              <a:rPr lang="en-US" sz="2300" dirty="0">
                <a:solidFill>
                  <a:srgbClr val="002060"/>
                </a:solidFill>
              </a:rPr>
            </a:br>
            <a:r>
              <a:rPr lang="en-US" sz="2300" dirty="0">
                <a:solidFill>
                  <a:srgbClr val="002060"/>
                </a:solidFill>
              </a:rPr>
              <a:t>(in English and Spanish)</a:t>
            </a:r>
          </a:p>
          <a:p>
            <a:pPr lvl="0"/>
            <a:r>
              <a:rPr lang="en-US" sz="2300" i="1" dirty="0">
                <a:solidFill>
                  <a:srgbClr val="002060"/>
                </a:solidFill>
              </a:rPr>
              <a:t>Principles to Actions </a:t>
            </a:r>
            <a:r>
              <a:rPr lang="en-US" sz="2300" dirty="0">
                <a:solidFill>
                  <a:srgbClr val="002060"/>
                </a:solidFill>
              </a:rPr>
              <a:t>overview presentation</a:t>
            </a:r>
          </a:p>
          <a:p>
            <a:pPr lvl="0"/>
            <a:r>
              <a:rPr lang="en-US" sz="2300" i="1" dirty="0">
                <a:solidFill>
                  <a:srgbClr val="002060"/>
                </a:solidFill>
              </a:rPr>
              <a:t>Principles to Actions </a:t>
            </a:r>
            <a:r>
              <a:rPr lang="en-US" sz="2300" dirty="0">
                <a:solidFill>
                  <a:srgbClr val="002060"/>
                </a:solidFill>
              </a:rPr>
              <a:t>professional development guide (Reflection Guide)</a:t>
            </a:r>
          </a:p>
          <a:p>
            <a:pPr lvl="0"/>
            <a:r>
              <a:rPr lang="en-US" sz="2300" dirty="0">
                <a:solidFill>
                  <a:srgbClr val="002060"/>
                </a:solidFill>
              </a:rPr>
              <a:t>Mathematics Teaching Practices presentations</a:t>
            </a:r>
          </a:p>
          <a:p>
            <a:pPr lvl="1"/>
            <a:r>
              <a:rPr lang="en-US" sz="2300" dirty="0">
                <a:solidFill>
                  <a:srgbClr val="002060"/>
                </a:solidFill>
              </a:rPr>
              <a:t>Elementary case, multiplication (Mr. Harris)</a:t>
            </a:r>
          </a:p>
          <a:p>
            <a:pPr lvl="1"/>
            <a:r>
              <a:rPr lang="en-US" sz="2300" dirty="0">
                <a:solidFill>
                  <a:srgbClr val="002060"/>
                </a:solidFill>
              </a:rPr>
              <a:t>Middle school case, proportional reasoning (Mr. Donnelly) (in English and Spanish)</a:t>
            </a:r>
          </a:p>
          <a:p>
            <a:pPr lvl="1"/>
            <a:r>
              <a:rPr lang="en-US" sz="2300" dirty="0">
                <a:solidFill>
                  <a:srgbClr val="002060"/>
                </a:solidFill>
              </a:rPr>
              <a:t>High school case, exponential functions (Ms. Culver)</a:t>
            </a:r>
          </a:p>
          <a:p>
            <a:pPr lvl="0"/>
            <a:r>
              <a:rPr lang="en-US" sz="2300" i="1" dirty="0">
                <a:solidFill>
                  <a:srgbClr val="002060"/>
                </a:solidFill>
              </a:rPr>
              <a:t>Principles to Actions </a:t>
            </a:r>
            <a:r>
              <a:rPr lang="en-US" sz="2300" dirty="0">
                <a:solidFill>
                  <a:srgbClr val="002060"/>
                </a:solidFill>
              </a:rPr>
              <a:t>Spanish </a:t>
            </a:r>
            <a:r>
              <a:rPr lang="en-US" sz="2300" dirty="0" smtClean="0">
                <a:solidFill>
                  <a:srgbClr val="002060"/>
                </a:solidFill>
              </a:rPr>
              <a:t>translation</a:t>
            </a:r>
            <a:endParaRPr lang="en-US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41" y="152400"/>
            <a:ext cx="7325261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002060"/>
                </a:solidFill>
                <a:ea typeface="ＭＳ Ｐゴシック" pitchFamily="34" charset="-128"/>
              </a:rPr>
              <a:t>NCTM Interactive Institutes</a:t>
            </a:r>
            <a:br>
              <a:rPr lang="en-US" sz="3200" b="1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3200" b="1" dirty="0" smtClean="0">
                <a:solidFill>
                  <a:srgbClr val="002060"/>
                </a:solidFill>
                <a:ea typeface="ＭＳ Ｐゴシック" pitchFamily="34" charset="-128"/>
              </a:rPr>
              <a:t>www.nctm.org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94060" y="1511016"/>
            <a:ext cx="7695707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700" b="1" i="1" dirty="0" smtClean="0">
                <a:solidFill>
                  <a:srgbClr val="002060"/>
                </a:solidFill>
              </a:rPr>
              <a:t>Engaging </a:t>
            </a:r>
            <a:r>
              <a:rPr lang="en-US" sz="2700" b="1" i="1" dirty="0">
                <a:solidFill>
                  <a:srgbClr val="002060"/>
                </a:solidFill>
              </a:rPr>
              <a:t>Students in Learning: Mathematical </a:t>
            </a:r>
            <a:r>
              <a:rPr lang="en-US" sz="2700" b="1" i="1" dirty="0" smtClean="0">
                <a:solidFill>
                  <a:srgbClr val="002060"/>
                </a:solidFill>
              </a:rPr>
              <a:t>Practices, </a:t>
            </a:r>
            <a:r>
              <a:rPr lang="en-US" sz="2700" b="1" dirty="0" smtClean="0">
                <a:solidFill>
                  <a:srgbClr val="002060"/>
                </a:solidFill>
              </a:rPr>
              <a:t>Grades K-8</a:t>
            </a:r>
            <a:r>
              <a:rPr lang="en-US" sz="2700" b="1" i="1" dirty="0" smtClean="0">
                <a:solidFill>
                  <a:srgbClr val="002060"/>
                </a:solidFill>
              </a:rPr>
              <a:t/>
            </a:r>
            <a:br>
              <a:rPr lang="en-US" sz="2700" b="1" i="1" dirty="0" smtClean="0">
                <a:solidFill>
                  <a:srgbClr val="002060"/>
                </a:solidFill>
              </a:rPr>
            </a:br>
            <a:r>
              <a:rPr lang="en-US" sz="2700" dirty="0" smtClean="0">
                <a:solidFill>
                  <a:srgbClr val="002060"/>
                </a:solidFill>
              </a:rPr>
              <a:t>July </a:t>
            </a:r>
            <a:r>
              <a:rPr lang="en-US" sz="2700" dirty="0">
                <a:solidFill>
                  <a:srgbClr val="002060"/>
                </a:solidFill>
              </a:rPr>
              <a:t>11 – July </a:t>
            </a:r>
            <a:r>
              <a:rPr lang="en-US" sz="2700" dirty="0" smtClean="0">
                <a:solidFill>
                  <a:srgbClr val="002060"/>
                </a:solidFill>
              </a:rPr>
              <a:t>13, 2016, Atlanta, GA</a:t>
            </a:r>
            <a:endParaRPr lang="en-US" sz="2700" i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700" b="1" i="1" dirty="0" smtClean="0">
                <a:solidFill>
                  <a:srgbClr val="002060"/>
                </a:solidFill>
              </a:rPr>
              <a:t>Engaging Students in Learning: Mathematical Practices and Process Standards, </a:t>
            </a:r>
            <a:r>
              <a:rPr lang="en-US" sz="2700" b="1" dirty="0" smtClean="0">
                <a:solidFill>
                  <a:srgbClr val="002060"/>
                </a:solidFill>
              </a:rPr>
              <a:t>High School</a:t>
            </a: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en-US" sz="2700" dirty="0" smtClean="0">
                <a:solidFill>
                  <a:srgbClr val="002060"/>
                </a:solidFill>
              </a:rPr>
              <a:t>July </a:t>
            </a:r>
            <a:r>
              <a:rPr lang="en-US" sz="2700" dirty="0">
                <a:solidFill>
                  <a:srgbClr val="002060"/>
                </a:solidFill>
              </a:rPr>
              <a:t>14 – </a:t>
            </a:r>
            <a:r>
              <a:rPr lang="en-US" sz="2700" dirty="0" smtClean="0">
                <a:solidFill>
                  <a:srgbClr val="002060"/>
                </a:solidFill>
              </a:rPr>
              <a:t>July 16, 2016, Atlanta, GA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700" b="1" dirty="0">
                <a:solidFill>
                  <a:srgbClr val="002060"/>
                </a:solidFill>
              </a:rPr>
              <a:t>Algebra Readiness Institute, Grades 6-8</a:t>
            </a:r>
            <a:br>
              <a:rPr lang="en-US" sz="2700" b="1" dirty="0">
                <a:solidFill>
                  <a:srgbClr val="002060"/>
                </a:solidFill>
              </a:rPr>
            </a:br>
            <a:r>
              <a:rPr lang="en-US" sz="2700" dirty="0">
                <a:solidFill>
                  <a:srgbClr val="002060"/>
                </a:solidFill>
              </a:rPr>
              <a:t>July 18-20, 2016, Denver, CO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700" b="1" dirty="0" smtClean="0">
                <a:solidFill>
                  <a:srgbClr val="002060"/>
                </a:solidFill>
              </a:rPr>
              <a:t>Number and Operations Institute,  Grades Pk-5</a:t>
            </a: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en-US" sz="2700" dirty="0" smtClean="0">
                <a:solidFill>
                  <a:srgbClr val="002060"/>
                </a:solidFill>
              </a:rPr>
              <a:t>July 21-23, 2016, Denver CO</a:t>
            </a:r>
            <a:endParaRPr lang="en-US" sz="2700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46525" y="613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94060" y="1335206"/>
            <a:ext cx="7862888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653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8" y="147255"/>
            <a:ext cx="7299435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http://www.nctm.org/PtAToolkit/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64" y="1255021"/>
            <a:ext cx="7062952" cy="487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0"/>
            <a:ext cx="78105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Thank You!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b="0" dirty="0" smtClean="0"/>
              <a:t>Diane Briars</a:t>
            </a:r>
            <a:br>
              <a:rPr lang="en-US" b="0" dirty="0" smtClean="0"/>
            </a:br>
            <a:r>
              <a:rPr lang="en-US" b="0" dirty="0" smtClean="0"/>
              <a:t>dbriars@nctm.org</a:t>
            </a:r>
            <a:endParaRPr lang="en-US" sz="6600" b="0" dirty="0"/>
          </a:p>
        </p:txBody>
      </p:sp>
    </p:spTree>
    <p:extLst>
      <p:ext uri="{BB962C8B-B14F-4D97-AF65-F5344CB8AC3E}">
        <p14:creationId xmlns:p14="http://schemas.microsoft.com/office/powerpoint/2010/main" val="2170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2772" y="152400"/>
            <a:ext cx="729373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>NCTM Regional Conferences</a:t>
            </a:r>
            <a:b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>www.nctm.org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31991" y="1973262"/>
            <a:ext cx="7277669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Phoenix</a:t>
            </a:r>
            <a:br>
              <a:rPr lang="en-US" sz="3600" dirty="0" smtClean="0"/>
            </a:br>
            <a:r>
              <a:rPr lang="en-US" sz="3600" dirty="0" smtClean="0"/>
              <a:t>October 26–28, 2016</a:t>
            </a:r>
            <a:r>
              <a:rPr lang="en-US" sz="3600" dirty="0"/>
              <a:t>   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 smtClean="0"/>
              <a:t>Philadelphia, PA</a:t>
            </a:r>
            <a:br>
              <a:rPr lang="en-US" sz="3600" dirty="0" smtClean="0"/>
            </a:br>
            <a:r>
              <a:rPr lang="en-US" sz="3600" dirty="0" smtClean="0"/>
              <a:t>October </a:t>
            </a:r>
            <a:r>
              <a:rPr lang="en-US" sz="3600" dirty="0"/>
              <a:t>31–November </a:t>
            </a:r>
            <a:r>
              <a:rPr lang="en-US" sz="3600" dirty="0" smtClean="0"/>
              <a:t>2, 2016</a:t>
            </a:r>
            <a:r>
              <a:rPr lang="en-US" sz="3600" dirty="0"/>
              <a:t> 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46525" y="613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52512" y="1335206"/>
            <a:ext cx="7862888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962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2772" y="152400"/>
            <a:ext cx="729373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</a:rPr>
              <a:t>NCTM Innov8</a:t>
            </a:r>
            <a:r>
              <a:rPr lang="en-US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002060"/>
                </a:solidFill>
              </a:rPr>
              <a:t>November </a:t>
            </a:r>
            <a:r>
              <a:rPr lang="en-US" sz="2800" dirty="0">
                <a:solidFill>
                  <a:srgbClr val="002060"/>
                </a:solidFill>
              </a:rPr>
              <a:t>16-18, </a:t>
            </a:r>
            <a:r>
              <a:rPr lang="en-US" sz="2800" dirty="0" smtClean="0">
                <a:solidFill>
                  <a:srgbClr val="002060"/>
                </a:solidFill>
              </a:rPr>
              <a:t>2016, St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smtClean="0">
                <a:solidFill>
                  <a:srgbClr val="002060"/>
                </a:solidFill>
              </a:rPr>
              <a:t>Louis</a:t>
            </a:r>
            <a:endParaRPr lang="en-US" sz="3600" b="1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18287" y="1476547"/>
            <a:ext cx="7797114" cy="50290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1200" b="1" dirty="0">
                <a:solidFill>
                  <a:srgbClr val="002060"/>
                </a:solidFill>
              </a:rPr>
              <a:t>“Engaging the Struggling Learner”</a:t>
            </a:r>
            <a:r>
              <a:rPr lang="en-US" sz="8000" dirty="0">
                <a:solidFill>
                  <a:srgbClr val="002060"/>
                </a:solidFill>
              </a:rPr>
              <a:t/>
            </a:r>
            <a:br>
              <a:rPr lang="en-US" sz="8000" dirty="0">
                <a:solidFill>
                  <a:srgbClr val="002060"/>
                </a:solidFill>
              </a:rPr>
            </a:br>
            <a:endParaRPr lang="en-US" sz="8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8800" b="1" dirty="0">
                <a:solidFill>
                  <a:srgbClr val="002060"/>
                </a:solidFill>
              </a:rPr>
              <a:t>Community. Collaboration. Solutions.</a:t>
            </a:r>
            <a:endParaRPr lang="en-US" sz="8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8800" dirty="0">
                <a:solidFill>
                  <a:srgbClr val="002060"/>
                </a:solidFill>
              </a:rPr>
              <a:t>Bring your team and engage in a </a:t>
            </a:r>
            <a:r>
              <a:rPr lang="en-US" sz="8800" dirty="0" smtClean="0">
                <a:solidFill>
                  <a:srgbClr val="002060"/>
                </a:solidFill>
              </a:rPr>
              <a:t>hands-on</a:t>
            </a:r>
            <a:r>
              <a:rPr lang="en-US" sz="8800" dirty="0">
                <a:solidFill>
                  <a:srgbClr val="002060"/>
                </a:solidFill>
              </a:rPr>
              <a:t>, </a:t>
            </a:r>
            <a:r>
              <a:rPr lang="en-US" sz="8800" dirty="0" smtClean="0">
                <a:solidFill>
                  <a:srgbClr val="002060"/>
                </a:solidFill>
              </a:rPr>
              <a:t>interactive</a:t>
            </a:r>
            <a:r>
              <a:rPr lang="en-US" sz="8800" dirty="0">
                <a:solidFill>
                  <a:srgbClr val="002060"/>
                </a:solidFill>
              </a:rPr>
              <a:t>, and new </a:t>
            </a:r>
            <a:r>
              <a:rPr lang="en-US" sz="8800" dirty="0" smtClean="0">
                <a:solidFill>
                  <a:srgbClr val="002060"/>
                </a:solidFill>
              </a:rPr>
              <a:t/>
            </a:r>
            <a:br>
              <a:rPr lang="en-US" sz="8800" dirty="0" smtClean="0">
                <a:solidFill>
                  <a:srgbClr val="002060"/>
                </a:solidFill>
              </a:rPr>
            </a:br>
            <a:r>
              <a:rPr lang="en-US" sz="8800" dirty="0" smtClean="0">
                <a:solidFill>
                  <a:srgbClr val="002060"/>
                </a:solidFill>
              </a:rPr>
              <a:t>learning </a:t>
            </a:r>
            <a:r>
              <a:rPr lang="en-US" sz="8800" dirty="0">
                <a:solidFill>
                  <a:srgbClr val="002060"/>
                </a:solidFill>
              </a:rPr>
              <a:t>experience for </a:t>
            </a:r>
            <a:r>
              <a:rPr lang="en-US" sz="8800" dirty="0" smtClean="0">
                <a:solidFill>
                  <a:srgbClr val="002060"/>
                </a:solidFill>
              </a:rPr>
              <a:t>mathematics </a:t>
            </a:r>
            <a:r>
              <a:rPr lang="en-US" sz="8800" dirty="0">
                <a:solidFill>
                  <a:srgbClr val="002060"/>
                </a:solidFill>
              </a:rPr>
              <a:t>education. </a:t>
            </a:r>
            <a:br>
              <a:rPr lang="en-US" sz="8800" dirty="0">
                <a:solidFill>
                  <a:srgbClr val="002060"/>
                </a:solidFill>
              </a:rPr>
            </a:br>
            <a:endParaRPr lang="en-US" sz="8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8800" dirty="0">
                <a:solidFill>
                  <a:srgbClr val="002060"/>
                </a:solidFill>
              </a:rPr>
              <a:t>With a focus on “Engaging the </a:t>
            </a:r>
            <a:r>
              <a:rPr lang="en-US" sz="8800" dirty="0" smtClean="0">
                <a:solidFill>
                  <a:srgbClr val="002060"/>
                </a:solidFill>
              </a:rPr>
              <a:t/>
            </a:r>
            <a:br>
              <a:rPr lang="en-US" sz="8800" dirty="0" smtClean="0">
                <a:solidFill>
                  <a:srgbClr val="002060"/>
                </a:solidFill>
              </a:rPr>
            </a:br>
            <a:r>
              <a:rPr lang="en-US" sz="8800" dirty="0" smtClean="0">
                <a:solidFill>
                  <a:srgbClr val="002060"/>
                </a:solidFill>
              </a:rPr>
              <a:t>Struggling </a:t>
            </a:r>
            <a:r>
              <a:rPr lang="en-US" sz="8800" dirty="0">
                <a:solidFill>
                  <a:srgbClr val="002060"/>
                </a:solidFill>
              </a:rPr>
              <a:t>Learner,” </a:t>
            </a:r>
            <a:r>
              <a:rPr lang="en-US" sz="8800" dirty="0" smtClean="0">
                <a:solidFill>
                  <a:srgbClr val="002060"/>
                </a:solidFill>
              </a:rPr>
              <a:t>become </a:t>
            </a:r>
            <a:r>
              <a:rPr lang="en-US" sz="8800" dirty="0">
                <a:solidFill>
                  <a:srgbClr val="002060"/>
                </a:solidFill>
              </a:rPr>
              <a:t>part </a:t>
            </a:r>
            <a:r>
              <a:rPr lang="en-US" sz="8800" dirty="0" smtClean="0">
                <a:solidFill>
                  <a:srgbClr val="002060"/>
                </a:solidFill>
              </a:rPr>
              <a:t/>
            </a:r>
            <a:br>
              <a:rPr lang="en-US" sz="8800" dirty="0" smtClean="0">
                <a:solidFill>
                  <a:srgbClr val="002060"/>
                </a:solidFill>
              </a:rPr>
            </a:br>
            <a:r>
              <a:rPr lang="en-US" sz="8800" dirty="0" smtClean="0">
                <a:solidFill>
                  <a:srgbClr val="002060"/>
                </a:solidFill>
              </a:rPr>
              <a:t>of </a:t>
            </a:r>
            <a:r>
              <a:rPr lang="en-US" sz="8800" dirty="0">
                <a:solidFill>
                  <a:srgbClr val="002060"/>
                </a:solidFill>
              </a:rPr>
              <a:t>a team environment and navigate </a:t>
            </a:r>
            <a:r>
              <a:rPr lang="en-US" sz="8800" dirty="0" smtClean="0">
                <a:solidFill>
                  <a:srgbClr val="002060"/>
                </a:solidFill>
              </a:rPr>
              <a:t/>
            </a:r>
            <a:br>
              <a:rPr lang="en-US" sz="8800" dirty="0" smtClean="0">
                <a:solidFill>
                  <a:srgbClr val="002060"/>
                </a:solidFill>
              </a:rPr>
            </a:br>
            <a:r>
              <a:rPr lang="en-US" sz="8800" dirty="0" smtClean="0">
                <a:solidFill>
                  <a:srgbClr val="002060"/>
                </a:solidFill>
              </a:rPr>
              <a:t>your </a:t>
            </a:r>
            <a:r>
              <a:rPr lang="en-US" sz="8800" dirty="0">
                <a:solidFill>
                  <a:srgbClr val="002060"/>
                </a:solidFill>
              </a:rPr>
              <a:t>experience through three </a:t>
            </a:r>
            <a:r>
              <a:rPr lang="en-US" sz="8800" dirty="0" smtClean="0">
                <a:solidFill>
                  <a:srgbClr val="002060"/>
                </a:solidFill>
              </a:rPr>
              <a:t/>
            </a:r>
            <a:br>
              <a:rPr lang="en-US" sz="8800" dirty="0" smtClean="0">
                <a:solidFill>
                  <a:srgbClr val="002060"/>
                </a:solidFill>
              </a:rPr>
            </a:br>
            <a:r>
              <a:rPr lang="en-US" sz="8800" dirty="0" smtClean="0">
                <a:solidFill>
                  <a:srgbClr val="002060"/>
                </a:solidFill>
              </a:rPr>
              <a:t>different </a:t>
            </a:r>
            <a:r>
              <a:rPr lang="en-US" sz="8800" dirty="0">
                <a:solidFill>
                  <a:srgbClr val="002060"/>
                </a:solidFill>
              </a:rPr>
              <a:t>pathways:</a:t>
            </a:r>
          </a:p>
          <a:p>
            <a:r>
              <a:rPr lang="en-US" sz="8800" dirty="0">
                <a:solidFill>
                  <a:srgbClr val="002060"/>
                </a:solidFill>
              </a:rPr>
              <a:t>Response to Intervention (</a:t>
            </a:r>
            <a:r>
              <a:rPr lang="en-US" sz="8800" dirty="0" err="1">
                <a:solidFill>
                  <a:srgbClr val="002060"/>
                </a:solidFill>
              </a:rPr>
              <a:t>RtI</a:t>
            </a:r>
            <a:r>
              <a:rPr lang="en-US" sz="8800" dirty="0">
                <a:solidFill>
                  <a:srgbClr val="002060"/>
                </a:solidFill>
              </a:rPr>
              <a:t>)</a:t>
            </a:r>
          </a:p>
          <a:p>
            <a:r>
              <a:rPr lang="en-US" sz="8800" dirty="0">
                <a:solidFill>
                  <a:srgbClr val="002060"/>
                </a:solidFill>
              </a:rPr>
              <a:t>Supporting productive struggle</a:t>
            </a:r>
          </a:p>
          <a:p>
            <a:r>
              <a:rPr lang="en-US" sz="8800" dirty="0">
                <a:solidFill>
                  <a:srgbClr val="002060"/>
                </a:solidFill>
              </a:rPr>
              <a:t>Motivating the struggling learner</a:t>
            </a:r>
            <a:r>
              <a:rPr lang="en-US" sz="6200" dirty="0">
                <a:solidFill>
                  <a:srgbClr val="002060"/>
                </a:solidFill>
              </a:rPr>
              <a:t> </a:t>
            </a:r>
            <a:endParaRPr lang="en-US" sz="6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8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9200" dirty="0"/>
              <a:t/>
            </a:r>
            <a:br>
              <a:rPr lang="en-US" sz="19200" dirty="0"/>
            </a:br>
            <a:endParaRPr lang="en-US" sz="9600" dirty="0"/>
          </a:p>
          <a:p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46525" y="613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52512" y="1335206"/>
            <a:ext cx="7862888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428" y="3352800"/>
            <a:ext cx="3463972" cy="230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81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rs GLCTM 2-4-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Briars GLCTM 2-4-15</Template>
  <TotalTime>10250</TotalTime>
  <Words>2355</Words>
  <Application>Microsoft Office PowerPoint</Application>
  <PresentationFormat>On-screen Show (4:3)</PresentationFormat>
  <Paragraphs>516</Paragraphs>
  <Slides>71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71</vt:i4>
      </vt:variant>
    </vt:vector>
  </HeadingPairs>
  <TitlesOfParts>
    <vt:vector size="87" baseType="lpstr">
      <vt:lpstr>ＭＳ Ｐゴシック</vt:lpstr>
      <vt:lpstr>Arial</vt:lpstr>
      <vt:lpstr>Calibri</vt:lpstr>
      <vt:lpstr>Cambria</vt:lpstr>
      <vt:lpstr>Cambria Math</vt:lpstr>
      <vt:lpstr>Comic Sans MS</vt:lpstr>
      <vt:lpstr>Courier New</vt:lpstr>
      <vt:lpstr>Osaka</vt:lpstr>
      <vt:lpstr>Symbol</vt:lpstr>
      <vt:lpstr>Times</vt:lpstr>
      <vt:lpstr>Times New Roman</vt:lpstr>
      <vt:lpstr>Verdana</vt:lpstr>
      <vt:lpstr>Briars GLCTM 2-4-15</vt:lpstr>
      <vt:lpstr>1_Office Theme</vt:lpstr>
      <vt:lpstr>1_Custom Design</vt:lpstr>
      <vt:lpstr>Custom Design</vt:lpstr>
      <vt:lpstr>PowerPoint Presentation</vt:lpstr>
      <vt:lpstr>FYI</vt:lpstr>
      <vt:lpstr>National Council of Teachers of Mathematics www.nctm.org</vt:lpstr>
      <vt:lpstr>National Council of Teachers of Mathematics www.nctm.org</vt:lpstr>
      <vt:lpstr>National Council of Teachers of Mathematics www.nctm.org</vt:lpstr>
      <vt:lpstr>NCTM Conferences www.nctm.org</vt:lpstr>
      <vt:lpstr>NCTM Interactive Institutes www.nctm.org</vt:lpstr>
      <vt:lpstr>NCTM Regional Conferences www.nctm.org</vt:lpstr>
      <vt:lpstr>NCTM Innov8  November 16-18, 2016, St. Louis</vt:lpstr>
      <vt:lpstr>PowerPoint Presentation</vt:lpstr>
      <vt:lpstr>Strands of Mathematical Proficiency</vt:lpstr>
      <vt:lpstr>PowerPoint Presentation</vt:lpstr>
      <vt:lpstr>PowerPoint Presentation</vt:lpstr>
      <vt:lpstr>Discuss with a Shoulder Partner</vt:lpstr>
      <vt:lpstr>What is Procedural Fluency?</vt:lpstr>
      <vt:lpstr>Alan</vt:lpstr>
      <vt:lpstr>Ana</vt:lpstr>
      <vt:lpstr>What is Procedural Fluency?</vt:lpstr>
      <vt:lpstr>Procedural Fluency</vt:lpstr>
      <vt:lpstr>Marissa</vt:lpstr>
      <vt:lpstr>Procedural Fluency</vt:lpstr>
      <vt:lpstr>Procedural Fluency Beyond Whole Number Computation</vt:lpstr>
      <vt:lpstr>Comparing &amp; Ordering Fractions</vt:lpstr>
      <vt:lpstr>Procedural Fluency Beyond Whole Number Computation</vt:lpstr>
      <vt:lpstr>Procedural Fluency</vt:lpstr>
      <vt:lpstr>How Can We Develop Students’ Proficiency?</vt:lpstr>
      <vt:lpstr> </vt:lpstr>
      <vt:lpstr>PowerPoint Presentation</vt:lpstr>
      <vt:lpstr>PowerPoint Presentation</vt:lpstr>
      <vt:lpstr>PowerPoint Presentation</vt:lpstr>
      <vt:lpstr>PowerPoint Presentation</vt:lpstr>
      <vt:lpstr>What Research Tells Us</vt:lpstr>
      <vt:lpstr>PowerPoint Presentation</vt:lpstr>
      <vt:lpstr>Candy Jar Problem</vt:lpstr>
      <vt:lpstr>PowerPoint Presentation</vt:lpstr>
      <vt:lpstr>PowerPoint Presentation</vt:lpstr>
      <vt:lpstr>PowerPoint Presentation</vt:lpstr>
      <vt:lpstr>PowerPoint Presentation</vt:lpstr>
      <vt:lpstr>Developing Procedural Fluency</vt:lpstr>
      <vt:lpstr>PowerPoint Presentation</vt:lpstr>
      <vt:lpstr>PowerPoint Presentation</vt:lpstr>
      <vt:lpstr>PowerPoint Presentation</vt:lpstr>
      <vt:lpstr>Dividing Fractions—Book 1</vt:lpstr>
      <vt:lpstr>Dividing Fractions—Book 2</vt:lpstr>
      <vt:lpstr>Dividing Fractions—Book 1</vt:lpstr>
      <vt:lpstr>Dividing Fractions—Book 2</vt:lpstr>
      <vt:lpstr>Dividing Fractions—Standard Algorithm</vt:lpstr>
      <vt:lpstr>Developing Procedural Fluency Whole Number Multiplication</vt:lpstr>
      <vt:lpstr>PowerPoint Presentation</vt:lpstr>
      <vt:lpstr>PowerPoint Presentation</vt:lpstr>
      <vt:lpstr>The Band Concert</vt:lpstr>
      <vt:lpstr>The Band Concert</vt:lpstr>
      <vt:lpstr>PowerPoint Presentation</vt:lpstr>
      <vt:lpstr>The Band Concert</vt:lpstr>
      <vt:lpstr>Multiplication Algorithms</vt:lpstr>
      <vt:lpstr>Multiplication Algorithms</vt:lpstr>
      <vt:lpstr>Multiplication Algorithms</vt:lpstr>
      <vt:lpstr>What is Meant by  “Standard Algorithm?”</vt:lpstr>
      <vt:lpstr>What is Meant by  “Standard Algorithm?”</vt:lpstr>
      <vt:lpstr>Multiplication Algorithms</vt:lpstr>
      <vt:lpstr>Multiplication Algorithms</vt:lpstr>
      <vt:lpstr>Providing a Basis for Future Learning</vt:lpstr>
      <vt:lpstr>Procedural Fluency</vt:lpstr>
      <vt:lpstr>Developing Procedural Fluency</vt:lpstr>
      <vt:lpstr>PowerPoint Presentation</vt:lpstr>
      <vt:lpstr>PowerPoint Presentation</vt:lpstr>
      <vt:lpstr>PowerPoint Presentation</vt:lpstr>
      <vt:lpstr>http://www.nctm.org/PtA/</vt:lpstr>
      <vt:lpstr>Principles to Actions Resources</vt:lpstr>
      <vt:lpstr>http://www.nctm.org/PtAToolkit/</vt:lpstr>
      <vt:lpstr>Thank You!  Diane Briars dbriars@nctm.org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</dc:creator>
  <cp:lastModifiedBy>Diane</cp:lastModifiedBy>
  <cp:revision>479</cp:revision>
  <dcterms:created xsi:type="dcterms:W3CDTF">2015-02-10T08:28:44Z</dcterms:created>
  <dcterms:modified xsi:type="dcterms:W3CDTF">2016-03-11T22:09:47Z</dcterms:modified>
</cp:coreProperties>
</file>